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3" r:id="rId1"/>
    <p:sldMasterId id="2147483679" r:id="rId2"/>
  </p:sldMasterIdLst>
  <p:notesMasterIdLst>
    <p:notesMasterId r:id="rId83"/>
  </p:notesMasterIdLst>
  <p:handoutMasterIdLst>
    <p:handoutMasterId r:id="rId84"/>
  </p:handoutMasterIdLst>
  <p:sldIdLst>
    <p:sldId id="349" r:id="rId3"/>
    <p:sldId id="350" r:id="rId4"/>
    <p:sldId id="271" r:id="rId5"/>
    <p:sldId id="267" r:id="rId6"/>
    <p:sldId id="284" r:id="rId7"/>
    <p:sldId id="285" r:id="rId8"/>
    <p:sldId id="286" r:id="rId9"/>
    <p:sldId id="287" r:id="rId10"/>
    <p:sldId id="288" r:id="rId11"/>
    <p:sldId id="289" r:id="rId12"/>
    <p:sldId id="290" r:id="rId13"/>
    <p:sldId id="293" r:id="rId14"/>
    <p:sldId id="351" r:id="rId15"/>
    <p:sldId id="347" r:id="rId16"/>
    <p:sldId id="370" r:id="rId17"/>
    <p:sldId id="296" r:id="rId18"/>
    <p:sldId id="297" r:id="rId19"/>
    <p:sldId id="298" r:id="rId20"/>
    <p:sldId id="299" r:id="rId21"/>
    <p:sldId id="300" r:id="rId22"/>
    <p:sldId id="295" r:id="rId23"/>
    <p:sldId id="352" r:id="rId24"/>
    <p:sldId id="301" r:id="rId25"/>
    <p:sldId id="302" r:id="rId26"/>
    <p:sldId id="304" r:id="rId27"/>
    <p:sldId id="353" r:id="rId28"/>
    <p:sldId id="305" r:id="rId29"/>
    <p:sldId id="306" r:id="rId30"/>
    <p:sldId id="307" r:id="rId31"/>
    <p:sldId id="308" r:id="rId32"/>
    <p:sldId id="309" r:id="rId33"/>
    <p:sldId id="310" r:id="rId34"/>
    <p:sldId id="311" r:id="rId35"/>
    <p:sldId id="312" r:id="rId36"/>
    <p:sldId id="346" r:id="rId37"/>
    <p:sldId id="314" r:id="rId38"/>
    <p:sldId id="315" r:id="rId39"/>
    <p:sldId id="362" r:id="rId40"/>
    <p:sldId id="316" r:id="rId41"/>
    <p:sldId id="363" r:id="rId42"/>
    <p:sldId id="317" r:id="rId43"/>
    <p:sldId id="364" r:id="rId44"/>
    <p:sldId id="318" r:id="rId45"/>
    <p:sldId id="319" r:id="rId46"/>
    <p:sldId id="365" r:id="rId47"/>
    <p:sldId id="323" r:id="rId48"/>
    <p:sldId id="320" r:id="rId49"/>
    <p:sldId id="324" r:id="rId50"/>
    <p:sldId id="359" r:id="rId51"/>
    <p:sldId id="357" r:id="rId52"/>
    <p:sldId id="325" r:id="rId53"/>
    <p:sldId id="326" r:id="rId54"/>
    <p:sldId id="366" r:id="rId55"/>
    <p:sldId id="330" r:id="rId56"/>
    <p:sldId id="328" r:id="rId57"/>
    <p:sldId id="361" r:id="rId58"/>
    <p:sldId id="367" r:id="rId59"/>
    <p:sldId id="333" r:id="rId60"/>
    <p:sldId id="327" r:id="rId61"/>
    <p:sldId id="331" r:id="rId62"/>
    <p:sldId id="332" r:id="rId63"/>
    <p:sldId id="329" r:id="rId64"/>
    <p:sldId id="355" r:id="rId65"/>
    <p:sldId id="303" r:id="rId66"/>
    <p:sldId id="334" r:id="rId67"/>
    <p:sldId id="335" r:id="rId68"/>
    <p:sldId id="336" r:id="rId69"/>
    <p:sldId id="337" r:id="rId70"/>
    <p:sldId id="338" r:id="rId71"/>
    <p:sldId id="339" r:id="rId72"/>
    <p:sldId id="340" r:id="rId73"/>
    <p:sldId id="368" r:id="rId74"/>
    <p:sldId id="341" r:id="rId75"/>
    <p:sldId id="342" r:id="rId76"/>
    <p:sldId id="343" r:id="rId77"/>
    <p:sldId id="322" r:id="rId78"/>
    <p:sldId id="344" r:id="rId79"/>
    <p:sldId id="345" r:id="rId80"/>
    <p:sldId id="356" r:id="rId81"/>
    <p:sldId id="321" r:id="rId8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B422"/>
    <a:srgbClr val="090FF1"/>
    <a:srgbClr val="0E0E28"/>
    <a:srgbClr val="AFAFB0"/>
    <a:srgbClr val="070BB5"/>
    <a:srgbClr val="948D8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4997" autoAdjust="0"/>
    <p:restoredTop sz="94660"/>
  </p:normalViewPr>
  <p:slideViewPr>
    <p:cSldViewPr snapToGrid="0">
      <p:cViewPr varScale="1">
        <p:scale>
          <a:sx n="93" d="100"/>
          <a:sy n="93" d="100"/>
        </p:scale>
        <p:origin x="1188" y="306"/>
      </p:cViewPr>
      <p:guideLst/>
    </p:cSldViewPr>
  </p:slideViewPr>
  <p:notesTextViewPr>
    <p:cViewPr>
      <p:scale>
        <a:sx n="1" d="1"/>
        <a:sy n="1" d="1"/>
      </p:scale>
      <p:origin x="0" y="0"/>
    </p:cViewPr>
  </p:notesTextViewPr>
  <p:sorterViewPr>
    <p:cViewPr>
      <p:scale>
        <a:sx n="100" d="100"/>
        <a:sy n="100" d="100"/>
      </p:scale>
      <p:origin x="0" y="-17550"/>
    </p:cViewPr>
  </p:sorterViewPr>
  <p:notesViewPr>
    <p:cSldViewPr snapToGrid="0">
      <p:cViewPr varScale="1">
        <p:scale>
          <a:sx n="119" d="100"/>
          <a:sy n="119" d="100"/>
        </p:scale>
        <p:origin x="4136" y="76"/>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handoutMaster" Target="handoutMasters/handoutMaster1.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theme" Target="theme/theme1.xml"/><Relationship Id="rId61" Type="http://schemas.openxmlformats.org/officeDocument/2006/relationships/slide" Target="slides/slide59.xml"/><Relationship Id="rId82" Type="http://schemas.openxmlformats.org/officeDocument/2006/relationships/slide" Target="slides/slide8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48A2F6F-1CD3-DC4E-2287-9C047DF105A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A4EDEA64-D493-28AD-1B61-5108AC59D9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F14CB0C-BFDA-4A07-8DE5-F5077048AFD7}" type="datetimeFigureOut">
              <a:rPr lang="en-US" smtClean="0"/>
              <a:t>5/21/2025</a:t>
            </a:fld>
            <a:endParaRPr lang="en-US"/>
          </a:p>
        </p:txBody>
      </p:sp>
      <p:sp>
        <p:nvSpPr>
          <p:cNvPr id="4" name="Footer Placeholder 3">
            <a:extLst>
              <a:ext uri="{FF2B5EF4-FFF2-40B4-BE49-F238E27FC236}">
                <a16:creationId xmlns:a16="http://schemas.microsoft.com/office/drawing/2014/main" id="{C65EBEEE-C182-9BF2-E8E6-3433BE26279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DBE3BE43-0AFB-B8F3-C3C7-359D53F02E5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804D924-5660-4C91-983A-F29B50981DF8}" type="slidenum">
              <a:rPr lang="en-US" smtClean="0"/>
              <a:t>‹#›</a:t>
            </a:fld>
            <a:endParaRPr lang="en-US"/>
          </a:p>
        </p:txBody>
      </p:sp>
    </p:spTree>
    <p:extLst>
      <p:ext uri="{BB962C8B-B14F-4D97-AF65-F5344CB8AC3E}">
        <p14:creationId xmlns:p14="http://schemas.microsoft.com/office/powerpoint/2010/main" val="95417088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7AC832-E146-4A59-9EA5-773BA6D4F51E}" type="datetimeFigureOut">
              <a:rPr lang="en-US" smtClean="0"/>
              <a:t>5/21/2025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4AE899-95B4-49C5-AC3E-ABF1757F491C}" type="slidenum">
              <a:rPr lang="en-US" smtClean="0"/>
              <a:t>‹#›</a:t>
            </a:fld>
            <a:endParaRPr lang="en-US"/>
          </a:p>
        </p:txBody>
      </p:sp>
    </p:spTree>
    <p:extLst>
      <p:ext uri="{BB962C8B-B14F-4D97-AF65-F5344CB8AC3E}">
        <p14:creationId xmlns:p14="http://schemas.microsoft.com/office/powerpoint/2010/main" val="20768526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4AE899-95B4-49C5-AC3E-ABF1757F491C}" type="slidenum">
              <a:rPr lang="en-US" smtClean="0"/>
              <a:t>3</a:t>
            </a:fld>
            <a:endParaRPr lang="en-US"/>
          </a:p>
        </p:txBody>
      </p:sp>
    </p:spTree>
    <p:extLst>
      <p:ext uri="{BB962C8B-B14F-4D97-AF65-F5344CB8AC3E}">
        <p14:creationId xmlns:p14="http://schemas.microsoft.com/office/powerpoint/2010/main" val="3609089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DB98E9-D81A-FC3C-25D3-CD8195668C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56FB07A-A4B3-4CD8-FAFA-571FC1CEB61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C77410-E695-B77C-3EE5-BC9DFA7F958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4162902-B713-3C44-B3C7-CE8F48634A53}"/>
              </a:ext>
            </a:extLst>
          </p:cNvPr>
          <p:cNvSpPr>
            <a:spLocks noGrp="1"/>
          </p:cNvSpPr>
          <p:nvPr>
            <p:ph type="sldNum" sz="quarter" idx="5"/>
          </p:nvPr>
        </p:nvSpPr>
        <p:spPr/>
        <p:txBody>
          <a:bodyPr/>
          <a:lstStyle/>
          <a:p>
            <a:fld id="{194AE899-95B4-49C5-AC3E-ABF1757F491C}" type="slidenum">
              <a:rPr lang="en-US" smtClean="0"/>
              <a:t>24</a:t>
            </a:fld>
            <a:endParaRPr lang="en-US"/>
          </a:p>
        </p:txBody>
      </p:sp>
    </p:spTree>
    <p:extLst>
      <p:ext uri="{BB962C8B-B14F-4D97-AF65-F5344CB8AC3E}">
        <p14:creationId xmlns:p14="http://schemas.microsoft.com/office/powerpoint/2010/main" val="4405283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4AE899-95B4-49C5-AC3E-ABF1757F491C}" type="slidenum">
              <a:rPr lang="en-US" smtClean="0"/>
              <a:t>40</a:t>
            </a:fld>
            <a:endParaRPr lang="en-US"/>
          </a:p>
        </p:txBody>
      </p:sp>
    </p:spTree>
    <p:extLst>
      <p:ext uri="{BB962C8B-B14F-4D97-AF65-F5344CB8AC3E}">
        <p14:creationId xmlns:p14="http://schemas.microsoft.com/office/powerpoint/2010/main" val="24164992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38C7C2-AAC1-A3EE-45C2-207CCD83567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2A52B64-6E43-8545-5340-68D04B9404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E3B059-1582-9BC1-9407-DF57CD7839F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0372AEA-8D6D-FA5A-72DC-F44DA1A6D0B2}"/>
              </a:ext>
            </a:extLst>
          </p:cNvPr>
          <p:cNvSpPr>
            <a:spLocks noGrp="1"/>
          </p:cNvSpPr>
          <p:nvPr>
            <p:ph type="sldNum" sz="quarter" idx="5"/>
          </p:nvPr>
        </p:nvSpPr>
        <p:spPr/>
        <p:txBody>
          <a:bodyPr/>
          <a:lstStyle/>
          <a:p>
            <a:fld id="{194AE899-95B4-49C5-AC3E-ABF1757F491C}" type="slidenum">
              <a:rPr lang="en-US" smtClean="0"/>
              <a:t>42</a:t>
            </a:fld>
            <a:endParaRPr lang="en-US"/>
          </a:p>
        </p:txBody>
      </p:sp>
    </p:spTree>
    <p:extLst>
      <p:ext uri="{BB962C8B-B14F-4D97-AF65-F5344CB8AC3E}">
        <p14:creationId xmlns:p14="http://schemas.microsoft.com/office/powerpoint/2010/main" val="3210547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33B187-C579-FFA5-5E12-1C4A4E13F4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A9AAD7-A0B9-734F-BCB8-64FF8CBE8B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5B84C98-02F9-834F-938D-F23241AF60F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D194CB2-B848-4C37-7020-DEF2F87F67A8}"/>
              </a:ext>
            </a:extLst>
          </p:cNvPr>
          <p:cNvSpPr>
            <a:spLocks noGrp="1"/>
          </p:cNvSpPr>
          <p:nvPr>
            <p:ph type="sldNum" sz="quarter" idx="5"/>
          </p:nvPr>
        </p:nvSpPr>
        <p:spPr/>
        <p:txBody>
          <a:bodyPr/>
          <a:lstStyle/>
          <a:p>
            <a:fld id="{194AE899-95B4-49C5-AC3E-ABF1757F491C}" type="slidenum">
              <a:rPr lang="en-US" smtClean="0"/>
              <a:t>45</a:t>
            </a:fld>
            <a:endParaRPr lang="en-US"/>
          </a:p>
        </p:txBody>
      </p:sp>
    </p:spTree>
    <p:extLst>
      <p:ext uri="{BB962C8B-B14F-4D97-AF65-F5344CB8AC3E}">
        <p14:creationId xmlns:p14="http://schemas.microsoft.com/office/powerpoint/2010/main" val="16244515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4AE899-95B4-49C5-AC3E-ABF1757F491C}" type="slidenum">
              <a:rPr lang="en-US" smtClean="0"/>
              <a:t>59</a:t>
            </a:fld>
            <a:endParaRPr lang="en-US"/>
          </a:p>
        </p:txBody>
      </p:sp>
    </p:spTree>
    <p:extLst>
      <p:ext uri="{BB962C8B-B14F-4D97-AF65-F5344CB8AC3E}">
        <p14:creationId xmlns:p14="http://schemas.microsoft.com/office/powerpoint/2010/main" val="4293512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B48EDF-5FE6-B4A9-F534-5752D9969DC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F3EF20-3A71-E8DB-E8E4-2849080DAC1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5E78E0-C0AD-DB6D-0D1F-2271F65F5FD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3461F2-2342-3389-9DF0-AFDB70ABC364}"/>
              </a:ext>
            </a:extLst>
          </p:cNvPr>
          <p:cNvSpPr>
            <a:spLocks noGrp="1"/>
          </p:cNvSpPr>
          <p:nvPr>
            <p:ph type="sldNum" sz="quarter" idx="5"/>
          </p:nvPr>
        </p:nvSpPr>
        <p:spPr/>
        <p:txBody>
          <a:bodyPr/>
          <a:lstStyle/>
          <a:p>
            <a:fld id="{194AE899-95B4-49C5-AC3E-ABF1757F491C}" type="slidenum">
              <a:rPr lang="en-US" smtClean="0"/>
              <a:t>60</a:t>
            </a:fld>
            <a:endParaRPr lang="en-US"/>
          </a:p>
        </p:txBody>
      </p:sp>
    </p:spTree>
    <p:extLst>
      <p:ext uri="{BB962C8B-B14F-4D97-AF65-F5344CB8AC3E}">
        <p14:creationId xmlns:p14="http://schemas.microsoft.com/office/powerpoint/2010/main" val="28939347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94AE899-95B4-49C5-AC3E-ABF1757F491C}" type="slidenum">
              <a:rPr lang="en-US" smtClean="0"/>
              <a:t>64</a:t>
            </a:fld>
            <a:endParaRPr lang="en-US"/>
          </a:p>
        </p:txBody>
      </p:sp>
    </p:spTree>
    <p:extLst>
      <p:ext uri="{BB962C8B-B14F-4D97-AF65-F5344CB8AC3E}">
        <p14:creationId xmlns:p14="http://schemas.microsoft.com/office/powerpoint/2010/main" val="707327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691E33-22B6-2EC4-10E1-3E384B80482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5CFD99-5B09-2B2E-188A-623169E9B9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5429062-A009-EF7C-C2CA-0193FE3E142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EB42CB7-1B70-BE6B-BCD0-8C044E77C70A}"/>
              </a:ext>
            </a:extLst>
          </p:cNvPr>
          <p:cNvSpPr>
            <a:spLocks noGrp="1"/>
          </p:cNvSpPr>
          <p:nvPr>
            <p:ph type="sldNum" sz="quarter" idx="5"/>
          </p:nvPr>
        </p:nvSpPr>
        <p:spPr/>
        <p:txBody>
          <a:bodyPr/>
          <a:lstStyle/>
          <a:p>
            <a:fld id="{194AE899-95B4-49C5-AC3E-ABF1757F491C}" type="slidenum">
              <a:rPr lang="en-US" smtClean="0"/>
              <a:t>65</a:t>
            </a:fld>
            <a:endParaRPr lang="en-US"/>
          </a:p>
        </p:txBody>
      </p:sp>
    </p:spTree>
    <p:extLst>
      <p:ext uri="{BB962C8B-B14F-4D97-AF65-F5344CB8AC3E}">
        <p14:creationId xmlns:p14="http://schemas.microsoft.com/office/powerpoint/2010/main" val="26145635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28DF4-9357-8A8E-E479-2048BF51588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B44991C-4ACC-5D8E-C829-84FD33BE3B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859691-0031-1EEB-3AF9-20C952EF566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298AE2E-E2A7-D9ED-6205-817464AD3491}"/>
              </a:ext>
            </a:extLst>
          </p:cNvPr>
          <p:cNvSpPr>
            <a:spLocks noGrp="1"/>
          </p:cNvSpPr>
          <p:nvPr>
            <p:ph type="sldNum" sz="quarter" idx="5"/>
          </p:nvPr>
        </p:nvSpPr>
        <p:spPr/>
        <p:txBody>
          <a:bodyPr/>
          <a:lstStyle/>
          <a:p>
            <a:fld id="{194AE899-95B4-49C5-AC3E-ABF1757F491C}" type="slidenum">
              <a:rPr lang="en-US" smtClean="0"/>
              <a:t>74</a:t>
            </a:fld>
            <a:endParaRPr lang="en-US"/>
          </a:p>
        </p:txBody>
      </p:sp>
    </p:spTree>
    <p:extLst>
      <p:ext uri="{BB962C8B-B14F-4D97-AF65-F5344CB8AC3E}">
        <p14:creationId xmlns:p14="http://schemas.microsoft.com/office/powerpoint/2010/main" val="29709486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B9156-7086-70F6-FE1B-85818A2D6F2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A5C32B-BDCF-DC97-6C73-48AC3A49175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50153F8-3A0A-E833-98B1-9CBB3B54D54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74F8D87-32B6-A7D6-92C6-9FFCD806A2E6}"/>
              </a:ext>
            </a:extLst>
          </p:cNvPr>
          <p:cNvSpPr>
            <a:spLocks noGrp="1"/>
          </p:cNvSpPr>
          <p:nvPr>
            <p:ph type="sldNum" sz="quarter" idx="5"/>
          </p:nvPr>
        </p:nvSpPr>
        <p:spPr/>
        <p:txBody>
          <a:bodyPr/>
          <a:lstStyle/>
          <a:p>
            <a:fld id="{194AE899-95B4-49C5-AC3E-ABF1757F491C}" type="slidenum">
              <a:rPr lang="en-US" smtClean="0"/>
              <a:t>75</a:t>
            </a:fld>
            <a:endParaRPr lang="en-US"/>
          </a:p>
        </p:txBody>
      </p:sp>
    </p:spTree>
    <p:extLst>
      <p:ext uri="{BB962C8B-B14F-4D97-AF65-F5344CB8AC3E}">
        <p14:creationId xmlns:p14="http://schemas.microsoft.com/office/powerpoint/2010/main" val="23969270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A6F1C-496E-C954-FD7B-34EAF0106FB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014E81-E8F2-F9D9-DEBE-C9D01C07C9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751A0B-6944-98CF-B72B-9456BA11E13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E0DE3BD-40B5-805C-5069-244128A1ABDC}"/>
              </a:ext>
            </a:extLst>
          </p:cNvPr>
          <p:cNvSpPr>
            <a:spLocks noGrp="1"/>
          </p:cNvSpPr>
          <p:nvPr>
            <p:ph type="sldNum" sz="quarter" idx="5"/>
          </p:nvPr>
        </p:nvSpPr>
        <p:spPr/>
        <p:txBody>
          <a:bodyPr/>
          <a:lstStyle/>
          <a:p>
            <a:fld id="{194AE899-95B4-49C5-AC3E-ABF1757F491C}" type="slidenum">
              <a:rPr lang="en-US" smtClean="0"/>
              <a:t>14</a:t>
            </a:fld>
            <a:endParaRPr lang="en-US"/>
          </a:p>
        </p:txBody>
      </p:sp>
    </p:spTree>
    <p:extLst>
      <p:ext uri="{BB962C8B-B14F-4D97-AF65-F5344CB8AC3E}">
        <p14:creationId xmlns:p14="http://schemas.microsoft.com/office/powerpoint/2010/main" val="4590455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319EB1-4810-86A0-06DD-A341E2DA481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39A103-6CB1-F965-4667-7678828BB9F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108B5C-BEF5-F182-F25B-9CD1B4E485E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91043DF-832C-0ECD-30BA-2D9165A146A3}"/>
              </a:ext>
            </a:extLst>
          </p:cNvPr>
          <p:cNvSpPr>
            <a:spLocks noGrp="1"/>
          </p:cNvSpPr>
          <p:nvPr>
            <p:ph type="sldNum" sz="quarter" idx="5"/>
          </p:nvPr>
        </p:nvSpPr>
        <p:spPr/>
        <p:txBody>
          <a:bodyPr/>
          <a:lstStyle/>
          <a:p>
            <a:fld id="{194AE899-95B4-49C5-AC3E-ABF1757F491C}" type="slidenum">
              <a:rPr lang="en-US" smtClean="0"/>
              <a:t>77</a:t>
            </a:fld>
            <a:endParaRPr lang="en-US"/>
          </a:p>
        </p:txBody>
      </p:sp>
    </p:spTree>
    <p:extLst>
      <p:ext uri="{BB962C8B-B14F-4D97-AF65-F5344CB8AC3E}">
        <p14:creationId xmlns:p14="http://schemas.microsoft.com/office/powerpoint/2010/main" val="23055519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96A094-203F-3DD2-745E-614F192065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9AB1776-FFDA-6D47-CC7B-9C8E46590E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CAF22B8-4E93-CF2E-D378-D35BF3E6726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C27A2D9F-82BE-C852-8AC6-42FF53CCE71C}"/>
              </a:ext>
            </a:extLst>
          </p:cNvPr>
          <p:cNvSpPr>
            <a:spLocks noGrp="1"/>
          </p:cNvSpPr>
          <p:nvPr>
            <p:ph type="sldNum" sz="quarter" idx="5"/>
          </p:nvPr>
        </p:nvSpPr>
        <p:spPr/>
        <p:txBody>
          <a:bodyPr/>
          <a:lstStyle/>
          <a:p>
            <a:fld id="{194AE899-95B4-49C5-AC3E-ABF1757F491C}" type="slidenum">
              <a:rPr lang="en-US" smtClean="0"/>
              <a:t>78</a:t>
            </a:fld>
            <a:endParaRPr lang="en-US"/>
          </a:p>
        </p:txBody>
      </p:sp>
    </p:spTree>
    <p:extLst>
      <p:ext uri="{BB962C8B-B14F-4D97-AF65-F5344CB8AC3E}">
        <p14:creationId xmlns:p14="http://schemas.microsoft.com/office/powerpoint/2010/main" val="24471578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CFC311-5479-16B8-4856-541D595F04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9A7E787-01FB-6A44-7D08-8F18E756A1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A223EC3-48D9-BAB5-856A-CEFE9052FF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155D2852-314E-1CB1-B154-5E6AF3C3FC19}"/>
              </a:ext>
            </a:extLst>
          </p:cNvPr>
          <p:cNvSpPr>
            <a:spLocks noGrp="1"/>
          </p:cNvSpPr>
          <p:nvPr>
            <p:ph type="sldNum" sz="quarter" idx="5"/>
          </p:nvPr>
        </p:nvSpPr>
        <p:spPr/>
        <p:txBody>
          <a:bodyPr/>
          <a:lstStyle/>
          <a:p>
            <a:fld id="{194AE899-95B4-49C5-AC3E-ABF1757F491C}" type="slidenum">
              <a:rPr lang="en-US" smtClean="0"/>
              <a:t>15</a:t>
            </a:fld>
            <a:endParaRPr lang="en-US"/>
          </a:p>
        </p:txBody>
      </p:sp>
    </p:spTree>
    <p:extLst>
      <p:ext uri="{BB962C8B-B14F-4D97-AF65-F5344CB8AC3E}">
        <p14:creationId xmlns:p14="http://schemas.microsoft.com/office/powerpoint/2010/main" val="2924627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9B7CF-46FF-6A48-38B8-FB6F05848C8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71178C-89FB-AD46-0A55-4409B3D6AF2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AD9E2E-129B-7FA7-F367-78855FA8677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140757-A8F2-0F15-11B4-92EA43380014}"/>
              </a:ext>
            </a:extLst>
          </p:cNvPr>
          <p:cNvSpPr>
            <a:spLocks noGrp="1"/>
          </p:cNvSpPr>
          <p:nvPr>
            <p:ph type="sldNum" sz="quarter" idx="5"/>
          </p:nvPr>
        </p:nvSpPr>
        <p:spPr/>
        <p:txBody>
          <a:bodyPr/>
          <a:lstStyle/>
          <a:p>
            <a:fld id="{194AE899-95B4-49C5-AC3E-ABF1757F491C}" type="slidenum">
              <a:rPr lang="en-US" smtClean="0"/>
              <a:t>16</a:t>
            </a:fld>
            <a:endParaRPr lang="en-US"/>
          </a:p>
        </p:txBody>
      </p:sp>
    </p:spTree>
    <p:extLst>
      <p:ext uri="{BB962C8B-B14F-4D97-AF65-F5344CB8AC3E}">
        <p14:creationId xmlns:p14="http://schemas.microsoft.com/office/powerpoint/2010/main" val="29466821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54BCD2-2C63-384D-602E-382C8074E2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DA399E8-5EA8-C39F-53C6-4F9A046446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3AA87F-92DF-8625-CDE6-86B7F530F0E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95A49F2-D592-0685-100F-D254AC7C13E0}"/>
              </a:ext>
            </a:extLst>
          </p:cNvPr>
          <p:cNvSpPr>
            <a:spLocks noGrp="1"/>
          </p:cNvSpPr>
          <p:nvPr>
            <p:ph type="sldNum" sz="quarter" idx="5"/>
          </p:nvPr>
        </p:nvSpPr>
        <p:spPr/>
        <p:txBody>
          <a:bodyPr/>
          <a:lstStyle/>
          <a:p>
            <a:fld id="{194AE899-95B4-49C5-AC3E-ABF1757F491C}" type="slidenum">
              <a:rPr lang="en-US" smtClean="0"/>
              <a:t>17</a:t>
            </a:fld>
            <a:endParaRPr lang="en-US"/>
          </a:p>
        </p:txBody>
      </p:sp>
    </p:spTree>
    <p:extLst>
      <p:ext uri="{BB962C8B-B14F-4D97-AF65-F5344CB8AC3E}">
        <p14:creationId xmlns:p14="http://schemas.microsoft.com/office/powerpoint/2010/main" val="19049753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CBA38B-6B17-4DBD-EDE5-119A70432E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C83C2C8-C312-01C0-43D9-5274F7F217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C8B168-E1E8-F500-75B5-11A0AC65341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FCEA744-C8AA-C3F8-32E8-32DCBF6A096A}"/>
              </a:ext>
            </a:extLst>
          </p:cNvPr>
          <p:cNvSpPr>
            <a:spLocks noGrp="1"/>
          </p:cNvSpPr>
          <p:nvPr>
            <p:ph type="sldNum" sz="quarter" idx="5"/>
          </p:nvPr>
        </p:nvSpPr>
        <p:spPr/>
        <p:txBody>
          <a:bodyPr/>
          <a:lstStyle/>
          <a:p>
            <a:fld id="{194AE899-95B4-49C5-AC3E-ABF1757F491C}" type="slidenum">
              <a:rPr lang="en-US" smtClean="0"/>
              <a:t>18</a:t>
            </a:fld>
            <a:endParaRPr lang="en-US"/>
          </a:p>
        </p:txBody>
      </p:sp>
    </p:spTree>
    <p:extLst>
      <p:ext uri="{BB962C8B-B14F-4D97-AF65-F5344CB8AC3E}">
        <p14:creationId xmlns:p14="http://schemas.microsoft.com/office/powerpoint/2010/main" val="26423119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271C0-673A-73A3-F289-35CD0C97F36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256928C-836C-7A40-5299-AA8C891733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8FF1DE-FC84-EEA3-2979-48E75931905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776343F-2278-CDD1-689A-8C10D2458130}"/>
              </a:ext>
            </a:extLst>
          </p:cNvPr>
          <p:cNvSpPr>
            <a:spLocks noGrp="1"/>
          </p:cNvSpPr>
          <p:nvPr>
            <p:ph type="sldNum" sz="quarter" idx="5"/>
          </p:nvPr>
        </p:nvSpPr>
        <p:spPr/>
        <p:txBody>
          <a:bodyPr/>
          <a:lstStyle/>
          <a:p>
            <a:fld id="{194AE899-95B4-49C5-AC3E-ABF1757F491C}" type="slidenum">
              <a:rPr lang="en-US" smtClean="0"/>
              <a:t>19</a:t>
            </a:fld>
            <a:endParaRPr lang="en-US"/>
          </a:p>
        </p:txBody>
      </p:sp>
    </p:spTree>
    <p:extLst>
      <p:ext uri="{BB962C8B-B14F-4D97-AF65-F5344CB8AC3E}">
        <p14:creationId xmlns:p14="http://schemas.microsoft.com/office/powerpoint/2010/main" val="31300325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7469F-D506-AD1E-5ECC-681438D800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45B359-A8B0-E1BD-40BE-9F278CA8DE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39C334-4557-F252-1842-2ECAC68E5D8B}"/>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B29AD2-F74B-E914-47AD-A84D15F19944}"/>
              </a:ext>
            </a:extLst>
          </p:cNvPr>
          <p:cNvSpPr>
            <a:spLocks noGrp="1"/>
          </p:cNvSpPr>
          <p:nvPr>
            <p:ph type="sldNum" sz="quarter" idx="5"/>
          </p:nvPr>
        </p:nvSpPr>
        <p:spPr/>
        <p:txBody>
          <a:bodyPr/>
          <a:lstStyle/>
          <a:p>
            <a:fld id="{194AE899-95B4-49C5-AC3E-ABF1757F491C}" type="slidenum">
              <a:rPr lang="en-US" smtClean="0"/>
              <a:t>20</a:t>
            </a:fld>
            <a:endParaRPr lang="en-US"/>
          </a:p>
        </p:txBody>
      </p:sp>
    </p:spTree>
    <p:extLst>
      <p:ext uri="{BB962C8B-B14F-4D97-AF65-F5344CB8AC3E}">
        <p14:creationId xmlns:p14="http://schemas.microsoft.com/office/powerpoint/2010/main" val="22572140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265B4-B358-58F1-BB9D-ECF50ADE1D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4BC0C0-8BAB-2796-21B3-D51419553FA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236CCF-30BA-DBE4-0650-91BEA282393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883CB22-BCF4-A231-A733-43B550A42E8F}"/>
              </a:ext>
            </a:extLst>
          </p:cNvPr>
          <p:cNvSpPr>
            <a:spLocks noGrp="1"/>
          </p:cNvSpPr>
          <p:nvPr>
            <p:ph type="sldNum" sz="quarter" idx="5"/>
          </p:nvPr>
        </p:nvSpPr>
        <p:spPr/>
        <p:txBody>
          <a:bodyPr/>
          <a:lstStyle/>
          <a:p>
            <a:fld id="{194AE899-95B4-49C5-AC3E-ABF1757F491C}" type="slidenum">
              <a:rPr lang="en-US" smtClean="0"/>
              <a:t>23</a:t>
            </a:fld>
            <a:endParaRPr lang="en-US"/>
          </a:p>
        </p:txBody>
      </p:sp>
    </p:spTree>
    <p:extLst>
      <p:ext uri="{BB962C8B-B14F-4D97-AF65-F5344CB8AC3E}">
        <p14:creationId xmlns:p14="http://schemas.microsoft.com/office/powerpoint/2010/main" val="363880321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Salinas PD Blank Template">
    <p:spTree>
      <p:nvGrpSpPr>
        <p:cNvPr id="1" name=""/>
        <p:cNvGrpSpPr/>
        <p:nvPr/>
      </p:nvGrpSpPr>
      <p:grpSpPr>
        <a:xfrm>
          <a:off x="0" y="0"/>
          <a:ext cx="0" cy="0"/>
          <a:chOff x="0" y="0"/>
          <a:chExt cx="0" cy="0"/>
        </a:xfrm>
      </p:grpSpPr>
      <p:pic>
        <p:nvPicPr>
          <p:cNvPr id="7" name="Picture 6" descr="A building with flags in front of it&#10;&#10;Description automatically generated">
            <a:extLst>
              <a:ext uri="{FF2B5EF4-FFF2-40B4-BE49-F238E27FC236}">
                <a16:creationId xmlns:a16="http://schemas.microsoft.com/office/drawing/2014/main" id="{2E22E7EA-BD53-4242-EAC7-FDFC5FCC9542}"/>
              </a:ext>
            </a:extLst>
          </p:cNvPr>
          <p:cNvPicPr>
            <a:picLocks noChangeAspect="1"/>
          </p:cNvPicPr>
          <p:nvPr userDrawn="1"/>
        </p:nvPicPr>
        <p:blipFill>
          <a:blip r:embed="rId2">
            <a:extLst>
              <a:ext uri="{28A0092B-C50C-407E-A947-70E740481C1C}">
                <a14:useLocalDpi xmlns:a14="http://schemas.microsoft.com/office/drawing/2010/main" val="0"/>
              </a:ext>
            </a:extLst>
          </a:blip>
          <a:srcRect r="30034"/>
          <a:stretch/>
        </p:blipFill>
        <p:spPr>
          <a:xfrm>
            <a:off x="3657599" y="-42862"/>
            <a:ext cx="8534401" cy="6858000"/>
          </a:xfrm>
          <a:prstGeom prst="rect">
            <a:avLst/>
          </a:prstGeom>
        </p:spPr>
      </p:pic>
      <p:sp>
        <p:nvSpPr>
          <p:cNvPr id="8" name="Rectangle 7">
            <a:extLst>
              <a:ext uri="{FF2B5EF4-FFF2-40B4-BE49-F238E27FC236}">
                <a16:creationId xmlns:a16="http://schemas.microsoft.com/office/drawing/2014/main" id="{947556CF-3F2E-0082-BE78-E989EDCFF39C}"/>
              </a:ext>
            </a:extLst>
          </p:cNvPr>
          <p:cNvSpPr/>
          <p:nvPr userDrawn="1"/>
        </p:nvSpPr>
        <p:spPr>
          <a:xfrm>
            <a:off x="1" y="-42861"/>
            <a:ext cx="3657597" cy="6858000"/>
          </a:xfrm>
          <a:prstGeom prst="rect">
            <a:avLst/>
          </a:prstGeom>
          <a:solidFill>
            <a:srgbClr val="0E0E2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Subtitle 2">
            <a:extLst>
              <a:ext uri="{FF2B5EF4-FFF2-40B4-BE49-F238E27FC236}">
                <a16:creationId xmlns:a16="http://schemas.microsoft.com/office/drawing/2014/main" id="{BD0E0F34-361D-B701-E115-1AC932CF9729}"/>
              </a:ext>
            </a:extLst>
          </p:cNvPr>
          <p:cNvSpPr>
            <a:spLocks noGrp="1"/>
          </p:cNvSpPr>
          <p:nvPr>
            <p:ph type="subTitle" idx="1"/>
          </p:nvPr>
        </p:nvSpPr>
        <p:spPr>
          <a:xfrm>
            <a:off x="0" y="2663627"/>
            <a:ext cx="3657600" cy="320601"/>
          </a:xfrm>
          <a:prstGeom prst="rect">
            <a:avLst/>
          </a:prstGeom>
        </p:spPr>
        <p:txBody>
          <a:bodyPr wrap="square" lIns="274320" tIns="0" rIns="274320" bIns="0" anchor="t" anchorCtr="0">
            <a:spAutoFit/>
          </a:bodyPr>
          <a:lstStyle>
            <a:lvl1pPr marL="0" indent="0" algn="ctr">
              <a:buNone/>
              <a:defRPr sz="2400" b="0" i="0" cap="none" spc="50" baseline="0">
                <a:solidFill>
                  <a:schemeClr val="bg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5" name="Text Placeholder 26">
            <a:extLst>
              <a:ext uri="{FF2B5EF4-FFF2-40B4-BE49-F238E27FC236}">
                <a16:creationId xmlns:a16="http://schemas.microsoft.com/office/drawing/2014/main" id="{05232B54-F95F-917D-CB19-95556DB11D32}"/>
              </a:ext>
            </a:extLst>
          </p:cNvPr>
          <p:cNvSpPr>
            <a:spLocks noGrp="1"/>
          </p:cNvSpPr>
          <p:nvPr>
            <p:ph type="body" sz="quarter" idx="11" hasCustomPrompt="1"/>
          </p:nvPr>
        </p:nvSpPr>
        <p:spPr>
          <a:xfrm>
            <a:off x="-1" y="3450433"/>
            <a:ext cx="3657599" cy="595312"/>
          </a:xfrm>
          <a:prstGeom prst="rect">
            <a:avLst/>
          </a:prstGeom>
        </p:spPr>
        <p:txBody>
          <a:bodyPr/>
          <a:lstStyle>
            <a:lvl1pPr marL="0" indent="0" algn="ctr">
              <a:buFontTx/>
              <a:buNone/>
              <a:defRPr sz="2000">
                <a:solidFill>
                  <a:srgbClr val="D8B422"/>
                </a:solidFill>
                <a:latin typeface="Arial" panose="020B0604020202020204" pitchFamily="34" charset="0"/>
                <a:ea typeface="Calibri" panose="020F0502020204030204" pitchFamily="34" charset="0"/>
                <a:cs typeface="Arial" panose="020B0604020202020204" pitchFamily="34" charset="0"/>
              </a:defRPr>
            </a:lvl1pPr>
          </a:lstStyle>
          <a:p>
            <a:pPr lvl="0"/>
            <a:r>
              <a:rPr lang="en-US" dirty="0"/>
              <a:t>Presenter’s Name</a:t>
            </a:r>
          </a:p>
        </p:txBody>
      </p:sp>
      <p:sp>
        <p:nvSpPr>
          <p:cNvPr id="19" name="Text Placeholder 18">
            <a:extLst>
              <a:ext uri="{FF2B5EF4-FFF2-40B4-BE49-F238E27FC236}">
                <a16:creationId xmlns:a16="http://schemas.microsoft.com/office/drawing/2014/main" id="{95391704-922F-45E0-6A46-FF79875A4A7C}"/>
              </a:ext>
            </a:extLst>
          </p:cNvPr>
          <p:cNvSpPr>
            <a:spLocks noGrp="1"/>
          </p:cNvSpPr>
          <p:nvPr>
            <p:ph type="body" sz="quarter" idx="12" hasCustomPrompt="1"/>
          </p:nvPr>
        </p:nvSpPr>
        <p:spPr>
          <a:xfrm>
            <a:off x="856551" y="4306490"/>
            <a:ext cx="1973263" cy="863600"/>
          </a:xfrm>
          <a:prstGeom prst="rect">
            <a:avLst/>
          </a:prstGeom>
        </p:spPr>
        <p:txBody>
          <a:bodyPr/>
          <a:lstStyle>
            <a:lvl1pPr marL="0" indent="0" algn="ctr">
              <a:buFontTx/>
              <a:buNone/>
              <a:defRPr sz="2000">
                <a:solidFill>
                  <a:schemeClr val="bg1"/>
                </a:solidFill>
                <a:latin typeface="Arial" panose="020B0604020202020204" pitchFamily="34" charset="0"/>
                <a:cs typeface="Arial" panose="020B0604020202020204" pitchFamily="34" charset="0"/>
              </a:defRPr>
            </a:lvl1pPr>
          </a:lstStyle>
          <a:p>
            <a:pPr lvl="0"/>
            <a:r>
              <a:rPr lang="en-US" dirty="0"/>
              <a:t>Date</a:t>
            </a:r>
          </a:p>
        </p:txBody>
      </p:sp>
      <p:pic>
        <p:nvPicPr>
          <p:cNvPr id="3" name="Picture 2" descr="A silver star with black text&#10;&#10;AI-generated content may be incorrect.">
            <a:extLst>
              <a:ext uri="{FF2B5EF4-FFF2-40B4-BE49-F238E27FC236}">
                <a16:creationId xmlns:a16="http://schemas.microsoft.com/office/drawing/2014/main" id="{4CF74B07-55F8-5DE3-710E-CD17C3C1177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8335" y="333790"/>
            <a:ext cx="2471830" cy="1853874"/>
          </a:xfrm>
          <a:prstGeom prst="rect">
            <a:avLst/>
          </a:prstGeom>
        </p:spPr>
      </p:pic>
      <p:pic>
        <p:nvPicPr>
          <p:cNvPr id="10" name="Picture 9" descr="A black background with white text&#10;&#10;AI-generated content may be incorrect.">
            <a:extLst>
              <a:ext uri="{FF2B5EF4-FFF2-40B4-BE49-F238E27FC236}">
                <a16:creationId xmlns:a16="http://schemas.microsoft.com/office/drawing/2014/main" id="{24F77C2E-BEC5-2076-751A-511F27A0E6F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38449" y="5021265"/>
            <a:ext cx="3885398" cy="1942699"/>
          </a:xfrm>
          <a:prstGeom prst="rect">
            <a:avLst/>
          </a:prstGeom>
        </p:spPr>
      </p:pic>
    </p:spTree>
    <p:extLst>
      <p:ext uri="{BB962C8B-B14F-4D97-AF65-F5344CB8AC3E}">
        <p14:creationId xmlns:p14="http://schemas.microsoft.com/office/powerpoint/2010/main" val="24173281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C63DB1-C5F3-2B6B-DAAA-1E13120444B4}"/>
              </a:ext>
            </a:extLst>
          </p:cNvPr>
          <p:cNvSpPr>
            <a:spLocks noGrp="1"/>
          </p:cNvSpPr>
          <p:nvPr>
            <p:ph type="title"/>
          </p:nvPr>
        </p:nvSpPr>
        <p:spPr>
          <a:xfrm>
            <a:off x="663128" y="361618"/>
            <a:ext cx="10503851" cy="584627"/>
          </a:xfrm>
          <a:prstGeom prst="rect">
            <a:avLst/>
          </a:prstGeom>
        </p:spPr>
        <p:txBody>
          <a:bodyPr lIns="0" rIns="0" anchor="b" anchorCtr="0"/>
          <a:lstStyle>
            <a:lvl1pPr>
              <a:defRPr sz="3200">
                <a:latin typeface="Arial" panose="020B0604020202020204" pitchFamily="34" charset="0"/>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7962756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1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AF11B-0CA2-5484-0DA0-745AE5D17A09}"/>
              </a:ext>
            </a:extLst>
          </p:cNvPr>
          <p:cNvSpPr>
            <a:spLocks noGrp="1"/>
          </p:cNvSpPr>
          <p:nvPr>
            <p:ph type="title" hasCustomPrompt="1"/>
          </p:nvPr>
        </p:nvSpPr>
        <p:spPr>
          <a:xfrm>
            <a:off x="6142514" y="1166667"/>
            <a:ext cx="4291531" cy="893929"/>
          </a:xfrm>
          <a:prstGeom prst="rect">
            <a:avLst/>
          </a:prstGeom>
        </p:spPr>
        <p:txBody>
          <a:bodyPr lIns="0" rIns="0" anchor="t" anchorCtr="0"/>
          <a:lstStyle>
            <a:lvl1pPr>
              <a:defRPr sz="2400">
                <a:latin typeface="Arial" panose="020B0604020202020204" pitchFamily="34" charset="0"/>
                <a:cs typeface="Arial" panose="020B0604020202020204" pitchFamily="34" charset="0"/>
              </a:defRPr>
            </a:lvl1pPr>
          </a:lstStyle>
          <a:p>
            <a:r>
              <a:rPr lang="en-US" dirty="0"/>
              <a:t>Presenter’s Name</a:t>
            </a:r>
          </a:p>
        </p:txBody>
      </p:sp>
      <p:sp>
        <p:nvSpPr>
          <p:cNvPr id="3" name="Picture Placeholder 2">
            <a:extLst>
              <a:ext uri="{FF2B5EF4-FFF2-40B4-BE49-F238E27FC236}">
                <a16:creationId xmlns:a16="http://schemas.microsoft.com/office/drawing/2014/main" id="{107A2CB9-4FB7-14E6-B64A-F8F9567DD81F}"/>
              </a:ext>
            </a:extLst>
          </p:cNvPr>
          <p:cNvSpPr>
            <a:spLocks noGrp="1"/>
          </p:cNvSpPr>
          <p:nvPr>
            <p:ph type="pic" idx="1"/>
          </p:nvPr>
        </p:nvSpPr>
        <p:spPr>
          <a:xfrm>
            <a:off x="1574539" y="1166667"/>
            <a:ext cx="3803099" cy="46850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a:extLst>
              <a:ext uri="{FF2B5EF4-FFF2-40B4-BE49-F238E27FC236}">
                <a16:creationId xmlns:a16="http://schemas.microsoft.com/office/drawing/2014/main" id="{33975B4E-DEBF-B4A7-DA44-AAAA6EF9DFBC}"/>
              </a:ext>
            </a:extLst>
          </p:cNvPr>
          <p:cNvSpPr>
            <a:spLocks noGrp="1"/>
          </p:cNvSpPr>
          <p:nvPr>
            <p:ph type="body" sz="half" idx="2" hasCustomPrompt="1"/>
          </p:nvPr>
        </p:nvSpPr>
        <p:spPr>
          <a:xfrm>
            <a:off x="6142514" y="2191108"/>
            <a:ext cx="4291531" cy="3811588"/>
          </a:xfrm>
          <a:prstGeom prst="rect">
            <a:avLst/>
          </a:prstGeom>
        </p:spPr>
        <p:txBody>
          <a:bodyPr lIns="0" rIns="0"/>
          <a:lstStyle>
            <a:lvl1pPr marL="0" indent="0">
              <a:buNone/>
              <a:defRPr sz="20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Contact Information Below</a:t>
            </a:r>
          </a:p>
        </p:txBody>
      </p:sp>
      <p:sp>
        <p:nvSpPr>
          <p:cNvPr id="8" name="Title 1">
            <a:extLst>
              <a:ext uri="{FF2B5EF4-FFF2-40B4-BE49-F238E27FC236}">
                <a16:creationId xmlns:a16="http://schemas.microsoft.com/office/drawing/2014/main" id="{8A8F3A98-D894-0BD2-60C0-80813C65533B}"/>
              </a:ext>
            </a:extLst>
          </p:cNvPr>
          <p:cNvSpPr txBox="1">
            <a:spLocks/>
          </p:cNvSpPr>
          <p:nvPr userDrawn="1"/>
        </p:nvSpPr>
        <p:spPr>
          <a:xfrm>
            <a:off x="676254" y="270112"/>
            <a:ext cx="10737968" cy="678177"/>
          </a:xfrm>
          <a:prstGeom prst="rect">
            <a:avLst/>
          </a:prstGeom>
        </p:spPr>
        <p:txBody>
          <a:bodyPr lIns="0" rIns="0" anchor="b" anchorCtr="0"/>
          <a:lst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a:lstStyle>
          <a:p>
            <a:r>
              <a:rPr lang="en-US" dirty="0"/>
              <a:t>Questions / Comments</a:t>
            </a:r>
          </a:p>
        </p:txBody>
      </p:sp>
    </p:spTree>
    <p:extLst>
      <p:ext uri="{BB962C8B-B14F-4D97-AF65-F5344CB8AC3E}">
        <p14:creationId xmlns:p14="http://schemas.microsoft.com/office/powerpoint/2010/main" val="28184854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79191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083450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ext Placeholder 9">
            <a:extLst>
              <a:ext uri="{FF2B5EF4-FFF2-40B4-BE49-F238E27FC236}">
                <a16:creationId xmlns:a16="http://schemas.microsoft.com/office/drawing/2014/main" id="{731E7952-6D03-9660-3972-5C3E933AC706}"/>
              </a:ext>
            </a:extLst>
          </p:cNvPr>
          <p:cNvSpPr>
            <a:spLocks noGrp="1"/>
          </p:cNvSpPr>
          <p:nvPr>
            <p:ph type="body" sz="quarter" idx="10"/>
          </p:nvPr>
        </p:nvSpPr>
        <p:spPr>
          <a:xfrm>
            <a:off x="650875" y="377588"/>
            <a:ext cx="10854187" cy="565338"/>
          </a:xfrm>
          <a:prstGeom prst="rect">
            <a:avLst/>
          </a:prstGeom>
        </p:spPr>
        <p:txBody>
          <a:bodyPr lIns="0" rIns="0" anchor="b" anchorCtr="0"/>
          <a:lstStyle>
            <a:lvl1pPr marL="0" indent="0">
              <a:buNone/>
              <a:defRPr sz="3200">
                <a:solidFill>
                  <a:srgbClr val="0E0E28"/>
                </a:solidFill>
                <a:latin typeface="Arial" panose="020B0604020202020204" pitchFamily="34" charset="0"/>
                <a:cs typeface="Arial" panose="020B0604020202020204" pitchFamily="34" charset="0"/>
              </a:defRPr>
            </a:lvl1pPr>
          </a:lstStyle>
          <a:p>
            <a:pPr lvl="0"/>
            <a:r>
              <a:rPr lang="en-US"/>
              <a:t>Click to edit Master text styles</a:t>
            </a:r>
          </a:p>
        </p:txBody>
      </p:sp>
      <p:sp>
        <p:nvSpPr>
          <p:cNvPr id="12" name="Text Placeholder 11">
            <a:extLst>
              <a:ext uri="{FF2B5EF4-FFF2-40B4-BE49-F238E27FC236}">
                <a16:creationId xmlns:a16="http://schemas.microsoft.com/office/drawing/2014/main" id="{56422545-39A3-67E7-3149-BD7CF0683C73}"/>
              </a:ext>
            </a:extLst>
          </p:cNvPr>
          <p:cNvSpPr>
            <a:spLocks noGrp="1"/>
          </p:cNvSpPr>
          <p:nvPr>
            <p:ph type="body" sz="quarter" idx="11"/>
          </p:nvPr>
        </p:nvSpPr>
        <p:spPr>
          <a:xfrm>
            <a:off x="649288" y="1160463"/>
            <a:ext cx="10854187" cy="4684712"/>
          </a:xfrm>
          <a:prstGeom prst="rect">
            <a:avLst/>
          </a:prstGeom>
        </p:spPr>
        <p:txBody>
          <a:bodyPr/>
          <a:lstStyle>
            <a:lvl1pPr marL="228600" indent="-228600">
              <a:buFont typeface="Wingdings" panose="05000000000000000000" pitchFamily="2" charset="2"/>
              <a:buChar char="§"/>
              <a:defRPr sz="2600">
                <a:solidFill>
                  <a:schemeClr val="tx1"/>
                </a:solidFill>
                <a:latin typeface="Arial" panose="020B0604020202020204" pitchFamily="34" charset="0"/>
                <a:cs typeface="Arial" panose="020B0604020202020204" pitchFamily="34" charset="0"/>
              </a:defRPr>
            </a:lvl1pPr>
            <a:lvl2pPr>
              <a:buClr>
                <a:srgbClr val="D8B422"/>
              </a:buClr>
              <a:defRPr sz="2400">
                <a:solidFill>
                  <a:schemeClr val="tx1"/>
                </a:solidFill>
                <a:latin typeface="Arial" panose="020B0604020202020204" pitchFamily="34" charset="0"/>
                <a:cs typeface="Arial" panose="020B0604020202020204" pitchFamily="34" charset="0"/>
              </a:defRPr>
            </a:lvl2pPr>
            <a:lvl3pPr marL="1143000" indent="-228600">
              <a:buClr>
                <a:srgbClr val="0E0E28"/>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3pPr>
            <a:lvl4pPr marL="1600200" indent="-228600">
              <a:buClr>
                <a:srgbClr val="D8B422"/>
              </a:buClr>
              <a:buFont typeface="Times New Roman" panose="02020603050405020304" pitchFamily="18" charset="0"/>
              <a:buChar char="‣"/>
              <a:defRPr>
                <a:solidFill>
                  <a:schemeClr val="tx1"/>
                </a:solidFill>
                <a:latin typeface="Arial" panose="020B0604020202020204" pitchFamily="34" charset="0"/>
                <a:cs typeface="Arial" panose="020B0604020202020204" pitchFamily="34" charset="0"/>
              </a:defRPr>
            </a:lvl4pPr>
            <a:lvl5pPr>
              <a:defRPr>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04941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9DFFF6-3D36-55C8-04A6-75580D9FBFDC}"/>
              </a:ext>
            </a:extLst>
          </p:cNvPr>
          <p:cNvSpPr>
            <a:spLocks noGrp="1"/>
          </p:cNvSpPr>
          <p:nvPr>
            <p:ph type="title"/>
          </p:nvPr>
        </p:nvSpPr>
        <p:spPr>
          <a:xfrm>
            <a:off x="663528" y="1227518"/>
            <a:ext cx="10846084" cy="2852737"/>
          </a:xfrm>
          <a:prstGeom prst="rect">
            <a:avLst/>
          </a:prstGeom>
        </p:spPr>
        <p:txBody>
          <a:bodyPr lIns="0" rIns="0" anchor="ctr" anchorCtr="0"/>
          <a:lstStyle>
            <a:lvl1pPr>
              <a:defRPr sz="28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767F71DE-B928-8685-BFBB-09DA389C71C2}"/>
              </a:ext>
            </a:extLst>
          </p:cNvPr>
          <p:cNvSpPr>
            <a:spLocks noGrp="1"/>
          </p:cNvSpPr>
          <p:nvPr>
            <p:ph type="body" idx="1"/>
          </p:nvPr>
        </p:nvSpPr>
        <p:spPr>
          <a:xfrm>
            <a:off x="663527" y="4220973"/>
            <a:ext cx="10846083" cy="1500187"/>
          </a:xfrm>
          <a:prstGeom prst="rect">
            <a:avLst/>
          </a:prstGeom>
        </p:spPr>
        <p:txBody>
          <a:bodyPr lIns="0" rIns="0" anchor="ctr" anchorCtr="0"/>
          <a:lstStyle>
            <a:lvl1pPr marL="0" indent="0">
              <a:buNone/>
              <a:defRPr sz="2400">
                <a:solidFill>
                  <a:schemeClr val="tx1">
                    <a:tint val="82000"/>
                  </a:schemeClr>
                </a:solidFill>
                <a:latin typeface="Arial" panose="020B0604020202020204" pitchFamily="34" charset="0"/>
                <a:cs typeface="Arial" panose="020B0604020202020204" pitchFamily="34"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8" name="Text Placeholder 7">
            <a:extLst>
              <a:ext uri="{FF2B5EF4-FFF2-40B4-BE49-F238E27FC236}">
                <a16:creationId xmlns:a16="http://schemas.microsoft.com/office/drawing/2014/main" id="{03640909-6056-25C2-D79F-E6B59F2ABC6E}"/>
              </a:ext>
            </a:extLst>
          </p:cNvPr>
          <p:cNvSpPr>
            <a:spLocks noGrp="1"/>
          </p:cNvSpPr>
          <p:nvPr>
            <p:ph type="body" sz="quarter" idx="10" hasCustomPrompt="1"/>
          </p:nvPr>
        </p:nvSpPr>
        <p:spPr>
          <a:xfrm>
            <a:off x="673100" y="264070"/>
            <a:ext cx="10845800" cy="690562"/>
          </a:xfrm>
          <a:prstGeom prst="rect">
            <a:avLst/>
          </a:prstGeom>
        </p:spPr>
        <p:txBody>
          <a:bodyPr lIns="0" rIns="0" anchor="b" anchorCtr="0"/>
          <a:lstStyle>
            <a:lvl1pPr marL="0" indent="0">
              <a:buFontTx/>
              <a:buNone/>
              <a:defRPr sz="3200">
                <a:latin typeface="Arial" panose="020B0604020202020204" pitchFamily="34" charset="0"/>
                <a:cs typeface="Arial" panose="020B0604020202020204" pitchFamily="34" charset="0"/>
              </a:defRPr>
            </a:lvl1pPr>
          </a:lstStyle>
          <a:p>
            <a:pPr lvl="0"/>
            <a:r>
              <a:rPr lang="en-US" dirty="0"/>
              <a:t>Click to edit Master Title styles</a:t>
            </a:r>
          </a:p>
        </p:txBody>
      </p:sp>
    </p:spTree>
    <p:extLst>
      <p:ext uri="{BB962C8B-B14F-4D97-AF65-F5344CB8AC3E}">
        <p14:creationId xmlns:p14="http://schemas.microsoft.com/office/powerpoint/2010/main" val="26498431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BE7ECC-25ED-AAB8-DD7A-EB310B174B6B}"/>
              </a:ext>
            </a:extLst>
          </p:cNvPr>
          <p:cNvSpPr>
            <a:spLocks noGrp="1"/>
          </p:cNvSpPr>
          <p:nvPr>
            <p:ph type="title"/>
          </p:nvPr>
        </p:nvSpPr>
        <p:spPr>
          <a:xfrm>
            <a:off x="655789" y="410943"/>
            <a:ext cx="10851619" cy="534266"/>
          </a:xfrm>
          <a:prstGeom prst="rect">
            <a:avLst/>
          </a:prstGeom>
        </p:spPr>
        <p:txBody>
          <a:bodyPr lIns="0" rIns="0" anchor="b" anchorCtr="0"/>
          <a:lstStyle>
            <a:lvl1pPr>
              <a:defRPr sz="32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BA1F8CB-6070-76C6-CCB7-2D07DED756A4}"/>
              </a:ext>
            </a:extLst>
          </p:cNvPr>
          <p:cNvSpPr>
            <a:spLocks noGrp="1"/>
          </p:cNvSpPr>
          <p:nvPr>
            <p:ph idx="1"/>
          </p:nvPr>
        </p:nvSpPr>
        <p:spPr>
          <a:xfrm>
            <a:off x="7128682" y="1152485"/>
            <a:ext cx="4378728" cy="4351338"/>
          </a:xfrm>
          <a:prstGeom prst="rect">
            <a:avLst/>
          </a:prstGeom>
        </p:spPr>
        <p:txBody>
          <a:bodyPr/>
          <a:lstStyle>
            <a:lvl1pPr marL="0" indent="0">
              <a:buNone/>
              <a:defRPr>
                <a:latin typeface="Arial" panose="020B0604020202020204" pitchFamily="34" charset="0"/>
                <a:cs typeface="Arial" panose="020B0604020202020204" pitchFamily="34" charset="0"/>
              </a:defRPr>
            </a:lvl1pPr>
          </a:lstStyle>
          <a:p>
            <a:pPr lvl="0"/>
            <a:r>
              <a:rPr lang="en-US"/>
              <a:t>Click to edit Master text styles</a:t>
            </a:r>
          </a:p>
        </p:txBody>
      </p:sp>
      <p:sp>
        <p:nvSpPr>
          <p:cNvPr id="9" name="Text Placeholder 11">
            <a:extLst>
              <a:ext uri="{FF2B5EF4-FFF2-40B4-BE49-F238E27FC236}">
                <a16:creationId xmlns:a16="http://schemas.microsoft.com/office/drawing/2014/main" id="{0C09F6F5-AACE-8890-831E-E33F40BF73DB}"/>
              </a:ext>
            </a:extLst>
          </p:cNvPr>
          <p:cNvSpPr>
            <a:spLocks noGrp="1"/>
          </p:cNvSpPr>
          <p:nvPr>
            <p:ph type="body" sz="quarter" idx="11"/>
          </p:nvPr>
        </p:nvSpPr>
        <p:spPr>
          <a:xfrm>
            <a:off x="649288" y="1160463"/>
            <a:ext cx="10854187" cy="4684712"/>
          </a:xfrm>
          <a:prstGeom prst="rect">
            <a:avLst/>
          </a:prstGeom>
        </p:spPr>
        <p:txBody>
          <a:bodyPr/>
          <a:lstStyle>
            <a:lvl1pPr marL="228600" indent="-228600">
              <a:buFont typeface="Wingdings" panose="05000000000000000000" pitchFamily="2" charset="2"/>
              <a:buChar char="§"/>
              <a:defRPr sz="2600">
                <a:solidFill>
                  <a:schemeClr val="tx1"/>
                </a:solidFill>
                <a:latin typeface="Arial" panose="020B0604020202020204" pitchFamily="34" charset="0"/>
                <a:cs typeface="Arial" panose="020B0604020202020204" pitchFamily="34" charset="0"/>
              </a:defRPr>
            </a:lvl1pPr>
            <a:lvl2pPr>
              <a:buClr>
                <a:srgbClr val="AFAFB0"/>
              </a:buClr>
              <a:defRPr sz="2400">
                <a:solidFill>
                  <a:schemeClr val="tx1"/>
                </a:solidFill>
                <a:latin typeface="Arial" panose="020B0604020202020204" pitchFamily="34" charset="0"/>
                <a:cs typeface="Arial" panose="020B0604020202020204" pitchFamily="34" charset="0"/>
              </a:defRPr>
            </a:lvl2pPr>
            <a:lvl3pPr marL="1143000" indent="-228600">
              <a:buClr>
                <a:srgbClr val="0E0E28"/>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3pPr>
            <a:lvl4pPr marL="1600200" indent="-228600">
              <a:buClr>
                <a:srgbClr val="AFAFB0"/>
              </a:buClr>
              <a:buFont typeface="Times New Roman" panose="02020603050405020304" pitchFamily="18" charset="0"/>
              <a:buChar char="‣"/>
              <a:defRPr>
                <a:solidFill>
                  <a:schemeClr val="tx1"/>
                </a:solidFill>
                <a:latin typeface="Arial" panose="020B0604020202020204" pitchFamily="34" charset="0"/>
                <a:cs typeface="Arial" panose="020B0604020202020204" pitchFamily="34" charset="0"/>
              </a:defRPr>
            </a:lvl4pPr>
            <a:lvl5pPr>
              <a:defRPr sz="16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734705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0B91E-D7F4-EAC4-1136-DA27585028BE}"/>
              </a:ext>
            </a:extLst>
          </p:cNvPr>
          <p:cNvSpPr>
            <a:spLocks noGrp="1"/>
          </p:cNvSpPr>
          <p:nvPr>
            <p:ph type="title"/>
          </p:nvPr>
        </p:nvSpPr>
        <p:spPr>
          <a:xfrm>
            <a:off x="676254" y="270112"/>
            <a:ext cx="10737968" cy="678177"/>
          </a:xfrm>
          <a:prstGeom prst="rect">
            <a:avLst/>
          </a:prstGeom>
        </p:spPr>
        <p:txBody>
          <a:bodyPr lIns="0" rIns="0" anchor="b" anchorCtr="0"/>
          <a:lstStyle>
            <a:lvl1pPr>
              <a:defRPr sz="32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3EE5020-1E07-B98A-BBA0-82888755FACF}"/>
              </a:ext>
            </a:extLst>
          </p:cNvPr>
          <p:cNvSpPr>
            <a:spLocks noGrp="1"/>
          </p:cNvSpPr>
          <p:nvPr>
            <p:ph sz="half" idx="1"/>
          </p:nvPr>
        </p:nvSpPr>
        <p:spPr>
          <a:xfrm>
            <a:off x="676254" y="1168990"/>
            <a:ext cx="5335490" cy="4351338"/>
          </a:xfrm>
          <a:prstGeom prst="rect">
            <a:avLst/>
          </a:prstGeom>
        </p:spPr>
        <p:txBody>
          <a:bodyPr/>
          <a:lstStyle>
            <a:lvl1pPr marL="228600" indent="-228600">
              <a:buFont typeface="Wingdings" panose="05000000000000000000" pitchFamily="2" charset="2"/>
              <a:buChar char="§"/>
              <a:defRPr>
                <a:latin typeface="Arial" panose="020B0604020202020204" pitchFamily="34" charset="0"/>
                <a:cs typeface="Arial" panose="020B0604020202020204" pitchFamily="34" charset="0"/>
              </a:defRPr>
            </a:lvl1pPr>
            <a:lvl2pPr>
              <a:buClr>
                <a:srgbClr val="AFAFB0"/>
              </a:buClr>
              <a:defRPr sz="2400">
                <a:latin typeface="Arial" panose="020B0604020202020204" pitchFamily="34" charset="0"/>
                <a:cs typeface="Arial" panose="020B0604020202020204" pitchFamily="34" charset="0"/>
              </a:defRPr>
            </a:lvl2pPr>
            <a:lvl3pPr marL="1143000" indent="-228600">
              <a:buFont typeface="Arial" panose="020B0604020202020204" pitchFamily="34" charset="0"/>
              <a:buChar char="–"/>
              <a:defRPr sz="2000">
                <a:latin typeface="Arial" panose="020B0604020202020204" pitchFamily="34" charset="0"/>
                <a:cs typeface="Arial" panose="020B0604020202020204" pitchFamily="34" charset="0"/>
              </a:defRPr>
            </a:lvl3pPr>
            <a:lvl4pPr marL="1600200" indent="-228600">
              <a:buClr>
                <a:srgbClr val="AFAFB0"/>
              </a:buClr>
              <a:buFont typeface="Times New Roman" panose="02020603050405020304" pitchFamily="18" charset="0"/>
              <a:buChar char="‣"/>
              <a:defRPr>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Content Placeholder 2">
            <a:extLst>
              <a:ext uri="{FF2B5EF4-FFF2-40B4-BE49-F238E27FC236}">
                <a16:creationId xmlns:a16="http://schemas.microsoft.com/office/drawing/2014/main" id="{7AF0AAF2-E3DA-467C-605C-68630893129D}"/>
              </a:ext>
            </a:extLst>
          </p:cNvPr>
          <p:cNvSpPr>
            <a:spLocks noGrp="1"/>
          </p:cNvSpPr>
          <p:nvPr>
            <p:ph sz="half" idx="10"/>
          </p:nvPr>
        </p:nvSpPr>
        <p:spPr>
          <a:xfrm>
            <a:off x="6096000" y="1168990"/>
            <a:ext cx="5335490" cy="4351338"/>
          </a:xfrm>
          <a:prstGeom prst="rect">
            <a:avLst/>
          </a:prstGeom>
        </p:spPr>
        <p:txBody>
          <a:bodyPr/>
          <a:lstStyle>
            <a:lvl1pPr marL="228600" indent="-228600">
              <a:buFont typeface="Wingdings" panose="05000000000000000000" pitchFamily="2" charset="2"/>
              <a:buChar char="§"/>
              <a:defRPr>
                <a:latin typeface="Arial" panose="020B0604020202020204" pitchFamily="34" charset="0"/>
                <a:cs typeface="Arial" panose="020B0604020202020204" pitchFamily="34" charset="0"/>
              </a:defRPr>
            </a:lvl1pPr>
            <a:lvl2pPr>
              <a:buClr>
                <a:srgbClr val="AFAFB0"/>
              </a:buClr>
              <a:defRPr sz="2400">
                <a:latin typeface="Arial" panose="020B0604020202020204" pitchFamily="34" charset="0"/>
                <a:cs typeface="Arial" panose="020B0604020202020204" pitchFamily="34" charset="0"/>
              </a:defRPr>
            </a:lvl2pPr>
            <a:lvl3pPr marL="1143000" indent="-228600">
              <a:buFont typeface="Arial" panose="020B0604020202020204" pitchFamily="34" charset="0"/>
              <a:buChar char="–"/>
              <a:defRPr sz="2000">
                <a:latin typeface="Arial" panose="020B0604020202020204" pitchFamily="34" charset="0"/>
                <a:cs typeface="Arial" panose="020B0604020202020204" pitchFamily="34" charset="0"/>
              </a:defRPr>
            </a:lvl3pPr>
            <a:lvl4pPr marL="1600200" indent="-228600">
              <a:buClr>
                <a:srgbClr val="AFAFB0"/>
              </a:buClr>
              <a:buFont typeface="Times New Roman" panose="02020603050405020304" pitchFamily="18" charset="0"/>
              <a:buChar char="‣"/>
              <a:defRPr>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9350221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0B91E-D7F4-EAC4-1136-DA27585028BE}"/>
              </a:ext>
            </a:extLst>
          </p:cNvPr>
          <p:cNvSpPr>
            <a:spLocks noGrp="1"/>
          </p:cNvSpPr>
          <p:nvPr>
            <p:ph type="title"/>
          </p:nvPr>
        </p:nvSpPr>
        <p:spPr>
          <a:xfrm>
            <a:off x="676254" y="270112"/>
            <a:ext cx="10737968" cy="678177"/>
          </a:xfrm>
          <a:prstGeom prst="rect">
            <a:avLst/>
          </a:prstGeom>
        </p:spPr>
        <p:txBody>
          <a:bodyPr lIns="0" rIns="0" anchor="b" anchorCtr="0"/>
          <a:lstStyle>
            <a:lvl1pPr>
              <a:defRPr sz="3200">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3EE5020-1E07-B98A-BBA0-82888755FACF}"/>
              </a:ext>
            </a:extLst>
          </p:cNvPr>
          <p:cNvSpPr>
            <a:spLocks noGrp="1"/>
          </p:cNvSpPr>
          <p:nvPr>
            <p:ph sz="half" idx="1"/>
          </p:nvPr>
        </p:nvSpPr>
        <p:spPr>
          <a:xfrm>
            <a:off x="676254" y="1168990"/>
            <a:ext cx="5335490" cy="4351338"/>
          </a:xfrm>
          <a:prstGeom prst="rect">
            <a:avLst/>
          </a:prstGeom>
        </p:spPr>
        <p:txBody>
          <a:bodyPr/>
          <a:lstStyle>
            <a:lvl1pPr marL="0" indent="0">
              <a:buFontTx/>
              <a:buNone/>
              <a:defRPr>
                <a:latin typeface="Arial" panose="020B0604020202020204" pitchFamily="34" charset="0"/>
                <a:cs typeface="Arial" panose="020B0604020202020204" pitchFamily="34" charset="0"/>
              </a:defRPr>
            </a:lvl1pPr>
            <a:lvl2pPr>
              <a:buClr>
                <a:srgbClr val="948D82"/>
              </a:buClr>
              <a:defRPr sz="2400">
                <a:latin typeface="Arial" panose="020B0604020202020204" pitchFamily="34" charset="0"/>
                <a:cs typeface="Arial" panose="020B0604020202020204" pitchFamily="34" charset="0"/>
              </a:defRPr>
            </a:lvl2pPr>
            <a:lvl3pPr marL="1143000" indent="-228600">
              <a:buFont typeface="Arial" panose="020B0604020202020204" pitchFamily="34" charset="0"/>
              <a:buChar char="–"/>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US"/>
              <a:t>Click to edit Master text styles</a:t>
            </a:r>
          </a:p>
        </p:txBody>
      </p:sp>
      <p:sp>
        <p:nvSpPr>
          <p:cNvPr id="8" name="Content Placeholder 2">
            <a:extLst>
              <a:ext uri="{FF2B5EF4-FFF2-40B4-BE49-F238E27FC236}">
                <a16:creationId xmlns:a16="http://schemas.microsoft.com/office/drawing/2014/main" id="{7AF0AAF2-E3DA-467C-605C-68630893129D}"/>
              </a:ext>
            </a:extLst>
          </p:cNvPr>
          <p:cNvSpPr>
            <a:spLocks noGrp="1"/>
          </p:cNvSpPr>
          <p:nvPr>
            <p:ph sz="half" idx="10"/>
          </p:nvPr>
        </p:nvSpPr>
        <p:spPr>
          <a:xfrm>
            <a:off x="6096000" y="1168990"/>
            <a:ext cx="5335490" cy="4351338"/>
          </a:xfrm>
          <a:prstGeom prst="rect">
            <a:avLst/>
          </a:prstGeom>
        </p:spPr>
        <p:txBody>
          <a:bodyPr/>
          <a:lstStyle>
            <a:lvl1pPr marL="0" indent="0">
              <a:buFont typeface="Wingdings" panose="05000000000000000000" pitchFamily="2" charset="2"/>
              <a:buNone/>
              <a:defRPr>
                <a:latin typeface="Arial" panose="020B0604020202020204" pitchFamily="34" charset="0"/>
                <a:cs typeface="Arial" panose="020B0604020202020204" pitchFamily="34" charset="0"/>
              </a:defRPr>
            </a:lvl1pPr>
            <a:lvl2pPr>
              <a:buClr>
                <a:srgbClr val="948D82"/>
              </a:buClr>
              <a:defRPr sz="2400">
                <a:latin typeface="Arial" panose="020B0604020202020204" pitchFamily="34" charset="0"/>
                <a:cs typeface="Arial" panose="020B0604020202020204" pitchFamily="34" charset="0"/>
              </a:defRPr>
            </a:lvl2pPr>
            <a:lvl3pPr marL="1143000" indent="-228600">
              <a:buFont typeface="Arial" panose="020B0604020202020204" pitchFamily="34" charset="0"/>
              <a:buChar char="–"/>
              <a:defRPr sz="2000">
                <a:latin typeface="Arial" panose="020B0604020202020204" pitchFamily="34" charset="0"/>
                <a:cs typeface="Arial" panose="020B0604020202020204" pitchFamily="34" charset="0"/>
              </a:defRPr>
            </a:lvl3pPr>
            <a:lvl4pPr>
              <a:defRPr>
                <a:latin typeface="Arial" panose="020B0604020202020204" pitchFamily="34" charset="0"/>
                <a:cs typeface="Arial" panose="020B0604020202020204" pitchFamily="34" charset="0"/>
              </a:defRPr>
            </a:lvl4pPr>
            <a:lvl5pPr>
              <a:defRPr sz="1600">
                <a:latin typeface="Arial" panose="020B0604020202020204" pitchFamily="34" charset="0"/>
                <a:cs typeface="Arial" panose="020B0604020202020204" pitchFamily="34" charset="0"/>
              </a:defRPr>
            </a:lvl5pPr>
          </a:lstStyle>
          <a:p>
            <a:pPr lvl="0"/>
            <a:r>
              <a:rPr lang="en-US"/>
              <a:t>Click to edit Master text styles</a:t>
            </a:r>
          </a:p>
        </p:txBody>
      </p:sp>
    </p:spTree>
    <p:extLst>
      <p:ext uri="{BB962C8B-B14F-4D97-AF65-F5344CB8AC3E}">
        <p14:creationId xmlns:p14="http://schemas.microsoft.com/office/powerpoint/2010/main" val="35385013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F5630414-8C1F-F307-AD2D-2DB589002C4E}"/>
              </a:ext>
            </a:extLst>
          </p:cNvPr>
          <p:cNvSpPr>
            <a:spLocks noGrp="1"/>
          </p:cNvSpPr>
          <p:nvPr>
            <p:ph type="body" sz="quarter" idx="10"/>
          </p:nvPr>
        </p:nvSpPr>
        <p:spPr>
          <a:xfrm>
            <a:off x="659429" y="370682"/>
            <a:ext cx="10960100" cy="577850"/>
          </a:xfrm>
          <a:prstGeom prst="rect">
            <a:avLst/>
          </a:prstGeom>
        </p:spPr>
        <p:txBody>
          <a:bodyPr lIns="0" rIns="0" anchor="b" anchorCtr="0"/>
          <a:lstStyle>
            <a:lvl1pPr marL="0" indent="0">
              <a:buFontTx/>
              <a:buNone/>
              <a:defRPr sz="3200">
                <a:latin typeface="Arial" panose="020B0604020202020204" pitchFamily="34" charset="0"/>
                <a:cs typeface="Arial" panose="020B0604020202020204" pitchFamily="34" charset="0"/>
              </a:defRPr>
            </a:lvl1pPr>
          </a:lstStyle>
          <a:p>
            <a:pPr lvl="0"/>
            <a:r>
              <a:rPr lang="en-US"/>
              <a:t>Click to edit Master text styles</a:t>
            </a:r>
          </a:p>
        </p:txBody>
      </p:sp>
      <p:sp>
        <p:nvSpPr>
          <p:cNvPr id="11" name="Picture Placeholder 10">
            <a:extLst>
              <a:ext uri="{FF2B5EF4-FFF2-40B4-BE49-F238E27FC236}">
                <a16:creationId xmlns:a16="http://schemas.microsoft.com/office/drawing/2014/main" id="{DE57012E-A112-6C3C-7248-4EB125CA39D8}"/>
              </a:ext>
            </a:extLst>
          </p:cNvPr>
          <p:cNvSpPr>
            <a:spLocks noGrp="1"/>
          </p:cNvSpPr>
          <p:nvPr>
            <p:ph type="pic" sz="quarter" idx="11"/>
          </p:nvPr>
        </p:nvSpPr>
        <p:spPr>
          <a:xfrm>
            <a:off x="695871" y="1268412"/>
            <a:ext cx="5354637" cy="2160588"/>
          </a:xfrm>
          <a:prstGeom prst="rect">
            <a:avLst/>
          </a:prstGeom>
        </p:spPr>
        <p:txBody>
          <a:bodyPr/>
          <a:lstStyle>
            <a:lvl1pPr marL="0" indent="0">
              <a:buFontTx/>
              <a:buNone/>
              <a:defRPr/>
            </a:lvl1pPr>
          </a:lstStyle>
          <a:p>
            <a:r>
              <a:rPr lang="en-US"/>
              <a:t>Click icon to add picture</a:t>
            </a:r>
            <a:endParaRPr lang="en-US" dirty="0"/>
          </a:p>
        </p:txBody>
      </p:sp>
      <p:sp>
        <p:nvSpPr>
          <p:cNvPr id="14" name="Picture Placeholder 10">
            <a:extLst>
              <a:ext uri="{FF2B5EF4-FFF2-40B4-BE49-F238E27FC236}">
                <a16:creationId xmlns:a16="http://schemas.microsoft.com/office/drawing/2014/main" id="{A366783D-D995-2014-0004-2F5DCB2BCD65}"/>
              </a:ext>
            </a:extLst>
          </p:cNvPr>
          <p:cNvSpPr>
            <a:spLocks noGrp="1"/>
          </p:cNvSpPr>
          <p:nvPr>
            <p:ph type="pic" sz="quarter" idx="13"/>
          </p:nvPr>
        </p:nvSpPr>
        <p:spPr>
          <a:xfrm>
            <a:off x="6219400" y="1268412"/>
            <a:ext cx="5354637" cy="2160588"/>
          </a:xfrm>
          <a:prstGeom prst="rect">
            <a:avLst/>
          </a:prstGeom>
        </p:spPr>
        <p:txBody>
          <a:bodyPr/>
          <a:lstStyle>
            <a:lvl1pPr marL="0" indent="0">
              <a:buFontTx/>
              <a:buNone/>
              <a:defRPr/>
            </a:lvl1pPr>
          </a:lstStyle>
          <a:p>
            <a:r>
              <a:rPr lang="en-US"/>
              <a:t>Click icon to add picture</a:t>
            </a:r>
            <a:endParaRPr lang="en-US" dirty="0"/>
          </a:p>
        </p:txBody>
      </p:sp>
      <p:sp>
        <p:nvSpPr>
          <p:cNvPr id="15" name="Picture Placeholder 10">
            <a:extLst>
              <a:ext uri="{FF2B5EF4-FFF2-40B4-BE49-F238E27FC236}">
                <a16:creationId xmlns:a16="http://schemas.microsoft.com/office/drawing/2014/main" id="{96E3DA4E-5740-ACD5-A49F-52C7931BD1B4}"/>
              </a:ext>
            </a:extLst>
          </p:cNvPr>
          <p:cNvSpPr>
            <a:spLocks noGrp="1"/>
          </p:cNvSpPr>
          <p:nvPr>
            <p:ph type="pic" sz="quarter" idx="14"/>
          </p:nvPr>
        </p:nvSpPr>
        <p:spPr>
          <a:xfrm>
            <a:off x="6219399" y="3613943"/>
            <a:ext cx="5354637" cy="2160588"/>
          </a:xfrm>
          <a:prstGeom prst="rect">
            <a:avLst/>
          </a:prstGeom>
        </p:spPr>
        <p:txBody>
          <a:bodyPr/>
          <a:lstStyle>
            <a:lvl1pPr marL="0" indent="0">
              <a:buFontTx/>
              <a:buNone/>
              <a:defRPr/>
            </a:lvl1pPr>
          </a:lstStyle>
          <a:p>
            <a:r>
              <a:rPr lang="en-US"/>
              <a:t>Click icon to add picture</a:t>
            </a:r>
            <a:endParaRPr lang="en-US" dirty="0"/>
          </a:p>
        </p:txBody>
      </p:sp>
      <p:sp>
        <p:nvSpPr>
          <p:cNvPr id="16" name="Picture Placeholder 10">
            <a:extLst>
              <a:ext uri="{FF2B5EF4-FFF2-40B4-BE49-F238E27FC236}">
                <a16:creationId xmlns:a16="http://schemas.microsoft.com/office/drawing/2014/main" id="{7366E0F8-C89D-1D56-2F42-5A103BB361FA}"/>
              </a:ext>
            </a:extLst>
          </p:cNvPr>
          <p:cNvSpPr>
            <a:spLocks noGrp="1"/>
          </p:cNvSpPr>
          <p:nvPr>
            <p:ph type="pic" sz="quarter" idx="15"/>
          </p:nvPr>
        </p:nvSpPr>
        <p:spPr>
          <a:xfrm>
            <a:off x="695870" y="3613943"/>
            <a:ext cx="5354637" cy="2160588"/>
          </a:xfrm>
          <a:prstGeom prst="rect">
            <a:avLst/>
          </a:prstGeom>
        </p:spPr>
        <p:txBody>
          <a:bodyPr/>
          <a:lstStyle>
            <a:lvl1pPr marL="0" indent="0">
              <a:buFontTx/>
              <a:buNone/>
              <a:defRPr/>
            </a:lvl1pPr>
          </a:lstStyle>
          <a:p>
            <a:r>
              <a:rPr lang="en-US"/>
              <a:t>Click icon to add picture</a:t>
            </a:r>
            <a:endParaRPr lang="en-US" dirty="0"/>
          </a:p>
        </p:txBody>
      </p:sp>
    </p:spTree>
    <p:extLst>
      <p:ext uri="{BB962C8B-B14F-4D97-AF65-F5344CB8AC3E}">
        <p14:creationId xmlns:p14="http://schemas.microsoft.com/office/powerpoint/2010/main" val="17611472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F5630414-8C1F-F307-AD2D-2DB589002C4E}"/>
              </a:ext>
            </a:extLst>
          </p:cNvPr>
          <p:cNvSpPr>
            <a:spLocks noGrp="1"/>
          </p:cNvSpPr>
          <p:nvPr>
            <p:ph type="body" sz="quarter" idx="10"/>
          </p:nvPr>
        </p:nvSpPr>
        <p:spPr>
          <a:xfrm>
            <a:off x="659429" y="370682"/>
            <a:ext cx="10960100" cy="577850"/>
          </a:xfrm>
          <a:prstGeom prst="rect">
            <a:avLst/>
          </a:prstGeom>
        </p:spPr>
        <p:txBody>
          <a:bodyPr lIns="0" rIns="0" anchor="b" anchorCtr="0"/>
          <a:lstStyle>
            <a:lvl1pPr marL="0" indent="0">
              <a:buFontTx/>
              <a:buNone/>
              <a:defRPr sz="3200">
                <a:latin typeface="Arial" panose="020B0604020202020204" pitchFamily="34" charset="0"/>
                <a:cs typeface="Arial" panose="020B0604020202020204" pitchFamily="34" charset="0"/>
              </a:defRPr>
            </a:lvl1pPr>
          </a:lstStyle>
          <a:p>
            <a:pPr lvl="0"/>
            <a:r>
              <a:rPr lang="en-US"/>
              <a:t>Click to edit Master text styles</a:t>
            </a:r>
          </a:p>
        </p:txBody>
      </p:sp>
      <p:sp>
        <p:nvSpPr>
          <p:cNvPr id="11" name="Picture Placeholder 10">
            <a:extLst>
              <a:ext uri="{FF2B5EF4-FFF2-40B4-BE49-F238E27FC236}">
                <a16:creationId xmlns:a16="http://schemas.microsoft.com/office/drawing/2014/main" id="{DE57012E-A112-6C3C-7248-4EB125CA39D8}"/>
              </a:ext>
            </a:extLst>
          </p:cNvPr>
          <p:cNvSpPr>
            <a:spLocks noGrp="1"/>
          </p:cNvSpPr>
          <p:nvPr>
            <p:ph type="pic" sz="quarter" idx="11"/>
          </p:nvPr>
        </p:nvSpPr>
        <p:spPr>
          <a:xfrm>
            <a:off x="695871" y="1268412"/>
            <a:ext cx="5354637" cy="2160588"/>
          </a:xfrm>
          <a:prstGeom prst="rect">
            <a:avLst/>
          </a:prstGeom>
        </p:spPr>
        <p:txBody>
          <a:bodyPr/>
          <a:lstStyle>
            <a:lvl1pPr marL="0" indent="0">
              <a:buFontTx/>
              <a:buNone/>
              <a:defRPr/>
            </a:lvl1pPr>
          </a:lstStyle>
          <a:p>
            <a:r>
              <a:rPr lang="en-US"/>
              <a:t>Click icon to add picture</a:t>
            </a:r>
            <a:endParaRPr lang="en-US" dirty="0"/>
          </a:p>
        </p:txBody>
      </p:sp>
      <p:sp>
        <p:nvSpPr>
          <p:cNvPr id="16" name="Picture Placeholder 10">
            <a:extLst>
              <a:ext uri="{FF2B5EF4-FFF2-40B4-BE49-F238E27FC236}">
                <a16:creationId xmlns:a16="http://schemas.microsoft.com/office/drawing/2014/main" id="{7366E0F8-C89D-1D56-2F42-5A103BB361FA}"/>
              </a:ext>
            </a:extLst>
          </p:cNvPr>
          <p:cNvSpPr>
            <a:spLocks noGrp="1"/>
          </p:cNvSpPr>
          <p:nvPr>
            <p:ph type="pic" sz="quarter" idx="15"/>
          </p:nvPr>
        </p:nvSpPr>
        <p:spPr>
          <a:xfrm>
            <a:off x="695870" y="3613943"/>
            <a:ext cx="5354637" cy="2160588"/>
          </a:xfrm>
          <a:prstGeom prst="rect">
            <a:avLst/>
          </a:prstGeom>
        </p:spPr>
        <p:txBody>
          <a:bodyPr/>
          <a:lstStyle>
            <a:lvl1pPr marL="0" indent="0">
              <a:buFontTx/>
              <a:buNone/>
              <a:defRPr/>
            </a:lvl1pPr>
          </a:lstStyle>
          <a:p>
            <a:r>
              <a:rPr lang="en-US"/>
              <a:t>Click icon to add picture</a:t>
            </a:r>
            <a:endParaRPr lang="en-US" dirty="0"/>
          </a:p>
        </p:txBody>
      </p:sp>
      <p:sp>
        <p:nvSpPr>
          <p:cNvPr id="4" name="Text Placeholder 11">
            <a:extLst>
              <a:ext uri="{FF2B5EF4-FFF2-40B4-BE49-F238E27FC236}">
                <a16:creationId xmlns:a16="http://schemas.microsoft.com/office/drawing/2014/main" id="{0F6BBC39-460A-2C53-26D5-0D72ADAA48F3}"/>
              </a:ext>
            </a:extLst>
          </p:cNvPr>
          <p:cNvSpPr>
            <a:spLocks noGrp="1"/>
          </p:cNvSpPr>
          <p:nvPr>
            <p:ph type="body" sz="quarter" idx="16"/>
          </p:nvPr>
        </p:nvSpPr>
        <p:spPr>
          <a:xfrm>
            <a:off x="6216252" y="1268412"/>
            <a:ext cx="5403277" cy="4506119"/>
          </a:xfrm>
          <a:prstGeom prst="rect">
            <a:avLst/>
          </a:prstGeom>
        </p:spPr>
        <p:txBody>
          <a:bodyPr/>
          <a:lstStyle>
            <a:lvl1pPr marL="228600" indent="-228600">
              <a:buFont typeface="Wingdings" panose="05000000000000000000" pitchFamily="2" charset="2"/>
              <a:buChar char="§"/>
              <a:defRPr sz="2600">
                <a:solidFill>
                  <a:schemeClr val="tx1"/>
                </a:solidFill>
                <a:latin typeface="Arial" panose="020B0604020202020204" pitchFamily="34" charset="0"/>
                <a:cs typeface="Arial" panose="020B0604020202020204" pitchFamily="34" charset="0"/>
              </a:defRPr>
            </a:lvl1pPr>
            <a:lvl2pPr>
              <a:buClr>
                <a:srgbClr val="AFAFB0"/>
              </a:buClr>
              <a:defRPr sz="2400">
                <a:solidFill>
                  <a:schemeClr val="tx1"/>
                </a:solidFill>
                <a:latin typeface="Arial" panose="020B0604020202020204" pitchFamily="34" charset="0"/>
                <a:cs typeface="Arial" panose="020B0604020202020204" pitchFamily="34" charset="0"/>
              </a:defRPr>
            </a:lvl2pPr>
            <a:lvl3pPr marL="1143000" indent="-228600">
              <a:buClr>
                <a:srgbClr val="0E0E28"/>
              </a:buClr>
              <a:buFont typeface="Arial" panose="020B0604020202020204" pitchFamily="34" charset="0"/>
              <a:buChar char="–"/>
              <a:defRPr>
                <a:solidFill>
                  <a:schemeClr val="tx1"/>
                </a:solidFill>
                <a:latin typeface="Arial" panose="020B0604020202020204" pitchFamily="34" charset="0"/>
                <a:cs typeface="Arial" panose="020B0604020202020204" pitchFamily="34" charset="0"/>
              </a:defRPr>
            </a:lvl3pPr>
            <a:lvl4pPr marL="1600200" indent="-228600">
              <a:buClr>
                <a:srgbClr val="AFAFB0"/>
              </a:buClr>
              <a:buFont typeface="Times New Roman" panose="02020603050405020304" pitchFamily="18" charset="0"/>
              <a:buChar char="‣"/>
              <a:defRPr>
                <a:solidFill>
                  <a:schemeClr val="tx1"/>
                </a:solidFill>
                <a:latin typeface="Arial" panose="020B0604020202020204" pitchFamily="34" charset="0"/>
                <a:cs typeface="Arial" panose="020B0604020202020204" pitchFamily="34" charset="0"/>
              </a:defRPr>
            </a:lvl4pPr>
            <a:lvl5pPr>
              <a:defRPr sz="1600">
                <a:solidFill>
                  <a:schemeClr val="tx1"/>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651543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DAF11B-0CA2-5484-0DA0-745AE5D17A09}"/>
              </a:ext>
            </a:extLst>
          </p:cNvPr>
          <p:cNvSpPr>
            <a:spLocks noGrp="1"/>
          </p:cNvSpPr>
          <p:nvPr>
            <p:ph type="title" hasCustomPrompt="1"/>
          </p:nvPr>
        </p:nvSpPr>
        <p:spPr>
          <a:xfrm>
            <a:off x="676254" y="1175981"/>
            <a:ext cx="4291531" cy="893929"/>
          </a:xfrm>
          <a:prstGeom prst="rect">
            <a:avLst/>
          </a:prstGeom>
        </p:spPr>
        <p:txBody>
          <a:bodyPr lIns="0" rIns="0" anchor="t" anchorCtr="0"/>
          <a:lstStyle>
            <a:lvl1pPr>
              <a:defRPr sz="2800">
                <a:latin typeface="Arial" panose="020B0604020202020204" pitchFamily="34" charset="0"/>
                <a:cs typeface="Arial" panose="020B0604020202020204" pitchFamily="34" charset="0"/>
              </a:defRPr>
            </a:lvl1pPr>
          </a:lstStyle>
          <a:p>
            <a:r>
              <a:rPr lang="en-US" dirty="0"/>
              <a:t>Click to edit Master subtitle style</a:t>
            </a:r>
          </a:p>
        </p:txBody>
      </p:sp>
      <p:sp>
        <p:nvSpPr>
          <p:cNvPr id="3" name="Picture Placeholder 2">
            <a:extLst>
              <a:ext uri="{FF2B5EF4-FFF2-40B4-BE49-F238E27FC236}">
                <a16:creationId xmlns:a16="http://schemas.microsoft.com/office/drawing/2014/main" id="{107A2CB9-4FB7-14E6-B64A-F8F9567DD81F}"/>
              </a:ext>
            </a:extLst>
          </p:cNvPr>
          <p:cNvSpPr>
            <a:spLocks noGrp="1"/>
          </p:cNvSpPr>
          <p:nvPr>
            <p:ph type="pic" idx="1"/>
          </p:nvPr>
        </p:nvSpPr>
        <p:spPr>
          <a:xfrm>
            <a:off x="5183188" y="1175981"/>
            <a:ext cx="6172200" cy="4685069"/>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33975B4E-DEBF-B4A7-DA44-AAAA6EF9DFBC}"/>
              </a:ext>
            </a:extLst>
          </p:cNvPr>
          <p:cNvSpPr>
            <a:spLocks noGrp="1"/>
          </p:cNvSpPr>
          <p:nvPr>
            <p:ph type="body" sz="half" idx="2"/>
          </p:nvPr>
        </p:nvSpPr>
        <p:spPr>
          <a:xfrm>
            <a:off x="676253" y="2216624"/>
            <a:ext cx="4291531" cy="3811588"/>
          </a:xfrm>
          <a:prstGeom prst="rect">
            <a:avLst/>
          </a:prstGeom>
        </p:spPr>
        <p:txBody>
          <a:bodyPr/>
          <a:lstStyle>
            <a:lvl1pPr marL="0" indent="0">
              <a:buNone/>
              <a:defRPr sz="2000">
                <a:latin typeface="Arial" panose="020B0604020202020204" pitchFamily="34" charset="0"/>
                <a:cs typeface="Arial" panose="020B060402020202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8" name="Title 1">
            <a:extLst>
              <a:ext uri="{FF2B5EF4-FFF2-40B4-BE49-F238E27FC236}">
                <a16:creationId xmlns:a16="http://schemas.microsoft.com/office/drawing/2014/main" id="{8A8F3A98-D894-0BD2-60C0-80813C65533B}"/>
              </a:ext>
            </a:extLst>
          </p:cNvPr>
          <p:cNvSpPr txBox="1">
            <a:spLocks/>
          </p:cNvSpPr>
          <p:nvPr userDrawn="1"/>
        </p:nvSpPr>
        <p:spPr>
          <a:xfrm>
            <a:off x="676254" y="270112"/>
            <a:ext cx="10737968" cy="678177"/>
          </a:xfrm>
          <a:prstGeom prst="rect">
            <a:avLst/>
          </a:prstGeom>
        </p:spPr>
        <p:txBody>
          <a:bodyPr lIns="0" rIns="0" anchor="b" anchorCtr="0"/>
          <a:lstStyle>
            <a:lvl1pPr algn="l" defTabSz="914400" rtl="0" eaLnBrk="1" latinLnBrk="0" hangingPunct="1">
              <a:lnSpc>
                <a:spcPct val="90000"/>
              </a:lnSpc>
              <a:spcBef>
                <a:spcPct val="0"/>
              </a:spcBef>
              <a:buNone/>
              <a:defRPr sz="3200" kern="1200">
                <a:solidFill>
                  <a:schemeClr val="tx1"/>
                </a:solidFill>
                <a:latin typeface="Arial" panose="020B0604020202020204" pitchFamily="34" charset="0"/>
                <a:ea typeface="+mj-ea"/>
                <a:cs typeface="Arial" panose="020B0604020202020204"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586884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B93B0E3-B8E8-E351-00C2-97C8B6ECB43B}"/>
              </a:ext>
            </a:extLst>
          </p:cNvPr>
          <p:cNvSpPr/>
          <p:nvPr userDrawn="1"/>
        </p:nvSpPr>
        <p:spPr>
          <a:xfrm>
            <a:off x="-1" y="6210094"/>
            <a:ext cx="12192001" cy="647906"/>
          </a:xfrm>
          <a:prstGeom prst="rect">
            <a:avLst/>
          </a:prstGeom>
          <a:solidFill>
            <a:srgbClr val="0E0E2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dirty="0"/>
          </a:p>
        </p:txBody>
      </p:sp>
      <p:sp>
        <p:nvSpPr>
          <p:cNvPr id="8" name="Rectangle 7">
            <a:extLst>
              <a:ext uri="{FF2B5EF4-FFF2-40B4-BE49-F238E27FC236}">
                <a16:creationId xmlns:a16="http://schemas.microsoft.com/office/drawing/2014/main" id="{41A7A7DB-1996-21FA-5583-074770867ECE}"/>
              </a:ext>
            </a:extLst>
          </p:cNvPr>
          <p:cNvSpPr/>
          <p:nvPr userDrawn="1"/>
        </p:nvSpPr>
        <p:spPr>
          <a:xfrm rot="16200000" flipV="1">
            <a:off x="1438113" y="144076"/>
            <a:ext cx="45719" cy="1597688"/>
          </a:xfrm>
          <a:prstGeom prst="rect">
            <a:avLst/>
          </a:prstGeom>
          <a:solidFill>
            <a:srgbClr val="D8B422"/>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Calibri"/>
              <a:ea typeface="+mn-ea"/>
              <a:cs typeface="+mn-cs"/>
            </a:endParaRPr>
          </a:p>
        </p:txBody>
      </p:sp>
      <p:sp>
        <p:nvSpPr>
          <p:cNvPr id="9" name="Rectangle 8">
            <a:extLst>
              <a:ext uri="{FF2B5EF4-FFF2-40B4-BE49-F238E27FC236}">
                <a16:creationId xmlns:a16="http://schemas.microsoft.com/office/drawing/2014/main" id="{335503F6-5B77-94DC-7720-76DCCB1DA92F}"/>
              </a:ext>
            </a:extLst>
          </p:cNvPr>
          <p:cNvSpPr/>
          <p:nvPr userDrawn="1"/>
        </p:nvSpPr>
        <p:spPr>
          <a:xfrm>
            <a:off x="1" y="457201"/>
            <a:ext cx="122367" cy="505044"/>
          </a:xfrm>
          <a:prstGeom prst="rect">
            <a:avLst/>
          </a:prstGeom>
          <a:solidFill>
            <a:srgbClr val="D8B422"/>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D8B422"/>
              </a:solidFill>
              <a:effectLst/>
              <a:highlight>
                <a:srgbClr val="D8B422"/>
              </a:highlight>
              <a:uLnTx/>
              <a:uFillTx/>
              <a:latin typeface="Calibri"/>
              <a:ea typeface="+mn-ea"/>
              <a:cs typeface="+mn-cs"/>
            </a:endParaRPr>
          </a:p>
        </p:txBody>
      </p:sp>
      <p:sp>
        <p:nvSpPr>
          <p:cNvPr id="12" name="Text Placeholder 9">
            <a:extLst>
              <a:ext uri="{FF2B5EF4-FFF2-40B4-BE49-F238E27FC236}">
                <a16:creationId xmlns:a16="http://schemas.microsoft.com/office/drawing/2014/main" id="{9DB4501F-EED5-E5BC-81AF-3C40A7E287CC}"/>
              </a:ext>
            </a:extLst>
          </p:cNvPr>
          <p:cNvSpPr txBox="1">
            <a:spLocks/>
          </p:cNvSpPr>
          <p:nvPr userDrawn="1"/>
        </p:nvSpPr>
        <p:spPr>
          <a:xfrm>
            <a:off x="0" y="6377931"/>
            <a:ext cx="12192000" cy="274320"/>
          </a:xfrm>
          <a:prstGeom prst="rect">
            <a:avLst/>
          </a:prstGeom>
        </p:spPr>
        <p:txBody>
          <a:bodyPr lIns="0" tIns="0" rIns="91440" bIns="0" anchor="ctr"/>
          <a:lstStyle>
            <a:lvl1pPr marL="0" indent="0" algn="l" defTabSz="457200" rtl="0" eaLnBrk="1" latinLnBrk="0" hangingPunct="1">
              <a:spcBef>
                <a:spcPts val="500"/>
              </a:spcBef>
              <a:spcAft>
                <a:spcPts val="500"/>
              </a:spcAft>
              <a:buFont typeface="Arial"/>
              <a:buNone/>
              <a:defRPr sz="1200" b="1" i="1" kern="1200" cap="none" spc="0" baseline="0">
                <a:solidFill>
                  <a:schemeClr val="bg1"/>
                </a:solidFill>
                <a:latin typeface="Georgia"/>
                <a:ea typeface="+mn-ea"/>
                <a:cs typeface="Georgia"/>
              </a:defRPr>
            </a:lvl1pPr>
            <a:lvl2pPr marL="283464" indent="-285750" algn="l" defTabSz="457200" rtl="0" eaLnBrk="1" latinLnBrk="0" hangingPunct="1">
              <a:spcBef>
                <a:spcPts val="500"/>
              </a:spcBef>
              <a:spcAft>
                <a:spcPts val="500"/>
              </a:spcAft>
              <a:buClr>
                <a:schemeClr val="accent1"/>
              </a:buClr>
              <a:buFont typeface="Lucida Grande"/>
              <a:buChar char="‣"/>
              <a:defRPr sz="1400" kern="1200" spc="0">
                <a:solidFill>
                  <a:srgbClr val="595959"/>
                </a:solidFill>
                <a:latin typeface="Georgia"/>
                <a:ea typeface="+mn-ea"/>
                <a:cs typeface="Georgia"/>
              </a:defRPr>
            </a:lvl2pPr>
            <a:lvl3pPr marL="548640" indent="-228600" algn="l" defTabSz="457200" rtl="0" eaLnBrk="1" latinLnBrk="0" hangingPunct="1">
              <a:spcBef>
                <a:spcPts val="500"/>
              </a:spcBef>
              <a:spcAft>
                <a:spcPts val="500"/>
              </a:spcAft>
              <a:buFont typeface="Arial"/>
              <a:buChar char="•"/>
              <a:defRPr sz="1400" kern="1200" spc="0">
                <a:solidFill>
                  <a:srgbClr val="595959"/>
                </a:solidFill>
                <a:latin typeface="Georgia"/>
                <a:ea typeface="+mn-ea"/>
                <a:cs typeface="Georgia"/>
              </a:defRPr>
            </a:lvl3pPr>
            <a:lvl4pPr marL="822960" indent="-228600" algn="l" defTabSz="457200" rtl="0" eaLnBrk="1" latinLnBrk="0" hangingPunct="1">
              <a:spcBef>
                <a:spcPts val="500"/>
              </a:spcBef>
              <a:spcAft>
                <a:spcPts val="500"/>
              </a:spcAft>
              <a:buFont typeface="Arial"/>
              <a:buChar char="–"/>
              <a:defRPr sz="1400" kern="1200" spc="0">
                <a:solidFill>
                  <a:schemeClr val="bg1">
                    <a:lumMod val="50000"/>
                  </a:schemeClr>
                </a:solidFill>
                <a:latin typeface="Georgia"/>
                <a:ea typeface="+mn-ea"/>
                <a:cs typeface="Georgia"/>
              </a:defRPr>
            </a:lvl4pPr>
            <a:lvl5pPr marL="1051560" indent="-228600" algn="l" defTabSz="457200" rtl="0" eaLnBrk="1" latinLnBrk="0" hangingPunct="1">
              <a:spcBef>
                <a:spcPts val="500"/>
              </a:spcBef>
              <a:spcAft>
                <a:spcPts val="500"/>
              </a:spcAft>
              <a:buSzPct val="100000"/>
              <a:buFont typeface="Lucida Grande"/>
              <a:buChar char="▹"/>
              <a:defRPr sz="1400" kern="1200" spc="0">
                <a:solidFill>
                  <a:schemeClr val="bg1">
                    <a:lumMod val="50000"/>
                  </a:schemeClr>
                </a:solidFill>
                <a:latin typeface="Georgia"/>
                <a:ea typeface="+mn-ea"/>
                <a:cs typeface="Georg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ctr"/>
            <a:endParaRPr lang="en-US" sz="1000" b="1" i="0" cap="none" spc="0" baseline="0" dirty="0">
              <a:solidFill>
                <a:schemeClr val="bg1">
                  <a:lumMod val="95000"/>
                </a:schemeClr>
              </a:solidFill>
              <a:latin typeface="Calibri" panose="020F0502020204030204" pitchFamily="34" charset="0"/>
              <a:cs typeface="Times New Roman"/>
            </a:endParaRPr>
          </a:p>
        </p:txBody>
      </p:sp>
      <p:sp>
        <p:nvSpPr>
          <p:cNvPr id="13" name="Slide Number Placeholder 5">
            <a:extLst>
              <a:ext uri="{FF2B5EF4-FFF2-40B4-BE49-F238E27FC236}">
                <a16:creationId xmlns:a16="http://schemas.microsoft.com/office/drawing/2014/main" id="{D1BC7DEF-12E0-F7CB-9845-B41E9924D73A}"/>
              </a:ext>
            </a:extLst>
          </p:cNvPr>
          <p:cNvSpPr txBox="1">
            <a:spLocks/>
          </p:cNvSpPr>
          <p:nvPr userDrawn="1"/>
        </p:nvSpPr>
        <p:spPr>
          <a:xfrm>
            <a:off x="10990832" y="6241247"/>
            <a:ext cx="905245" cy="547688"/>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CCB7C768-DCA1-48A4-B039-CB11BF7BEF75}" type="slidenum">
              <a:rPr lang="en-US" sz="1000" smtClean="0">
                <a:solidFill>
                  <a:prstClr val="white"/>
                </a:solidFill>
                <a:latin typeface="Aptos" panose="02110004020202020204"/>
              </a:rPr>
              <a:pPr/>
              <a:t>‹#›</a:t>
            </a:fld>
            <a:endParaRPr lang="en-US" sz="1000" dirty="0">
              <a:solidFill>
                <a:prstClr val="white"/>
              </a:solidFill>
              <a:latin typeface="Aptos" panose="02110004020202020204"/>
            </a:endParaRPr>
          </a:p>
        </p:txBody>
      </p:sp>
      <p:sp>
        <p:nvSpPr>
          <p:cNvPr id="14" name="Rectangle 13">
            <a:extLst>
              <a:ext uri="{FF2B5EF4-FFF2-40B4-BE49-F238E27FC236}">
                <a16:creationId xmlns:a16="http://schemas.microsoft.com/office/drawing/2014/main" id="{22D1F78C-A1AD-8EF7-42F5-D8AA0ECEEED8}"/>
              </a:ext>
            </a:extLst>
          </p:cNvPr>
          <p:cNvSpPr/>
          <p:nvPr userDrawn="1"/>
        </p:nvSpPr>
        <p:spPr>
          <a:xfrm rot="16200000" flipV="1">
            <a:off x="6070392" y="744461"/>
            <a:ext cx="45933" cy="12197189"/>
          </a:xfrm>
          <a:prstGeom prst="rect">
            <a:avLst/>
          </a:prstGeom>
          <a:solidFill>
            <a:srgbClr val="D8B422"/>
          </a:solidFill>
          <a:ln w="952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090937">
                  <a:lumMod val="50000"/>
                  <a:lumOff val="50000"/>
                </a:srgbClr>
              </a:solidFill>
              <a:effectLst/>
              <a:uLnTx/>
              <a:uFillTx/>
              <a:latin typeface="Calibri"/>
              <a:ea typeface="+mn-ea"/>
              <a:cs typeface="+mn-cs"/>
            </a:endParaRPr>
          </a:p>
        </p:txBody>
      </p:sp>
      <p:pic>
        <p:nvPicPr>
          <p:cNvPr id="4" name="Picture 3" descr="A black and white sign with white text&#10;&#10;Description automatically generated">
            <a:extLst>
              <a:ext uri="{FF2B5EF4-FFF2-40B4-BE49-F238E27FC236}">
                <a16:creationId xmlns:a16="http://schemas.microsoft.com/office/drawing/2014/main" id="{5BBD92E1-7331-D1D7-FEFC-17496DB0116B}"/>
              </a:ext>
            </a:extLst>
          </p:cNvPr>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383552" y="6037495"/>
            <a:ext cx="1674375" cy="956786"/>
          </a:xfrm>
          <a:prstGeom prst="rect">
            <a:avLst/>
          </a:prstGeom>
        </p:spPr>
      </p:pic>
      <p:pic>
        <p:nvPicPr>
          <p:cNvPr id="2" name="Picture 1" descr="A silver star with black text&#10;&#10;Description automatically generated">
            <a:extLst>
              <a:ext uri="{FF2B5EF4-FFF2-40B4-BE49-F238E27FC236}">
                <a16:creationId xmlns:a16="http://schemas.microsoft.com/office/drawing/2014/main" id="{AA35B0A5-17B5-04FB-912E-4C17773DD967}"/>
              </a:ext>
            </a:extLst>
          </p:cNvPr>
          <p:cNvPicPr>
            <a:picLocks noChangeAspect="1"/>
          </p:cNvPicPr>
          <p:nvPr userDrawn="1"/>
        </p:nvPicPr>
        <p:blipFill>
          <a:blip r:embed="rId15"/>
          <a:stretch>
            <a:fillRect/>
          </a:stretch>
        </p:blipFill>
        <p:spPr>
          <a:xfrm>
            <a:off x="5683408" y="5913889"/>
            <a:ext cx="819900" cy="819900"/>
          </a:xfrm>
          <a:prstGeom prst="rect">
            <a:avLst/>
          </a:prstGeom>
        </p:spPr>
      </p:pic>
      <p:pic>
        <p:nvPicPr>
          <p:cNvPr id="6" name="Picture 5" descr="A blue and yellow patch with a star on it&#10;&#10;AI-generated content may be incorrect.">
            <a:extLst>
              <a:ext uri="{FF2B5EF4-FFF2-40B4-BE49-F238E27FC236}">
                <a16:creationId xmlns:a16="http://schemas.microsoft.com/office/drawing/2014/main" id="{AA3F5AD0-FD98-1B73-8212-354763C36F67}"/>
              </a:ext>
            </a:extLst>
          </p:cNvPr>
          <p:cNvPicPr>
            <a:picLocks noChangeAspect="1"/>
          </p:cNvPicPr>
          <p:nvPr userDrawn="1"/>
        </p:nvPicPr>
        <p:blipFill>
          <a:blip r:embed="rId16">
            <a:extLst>
              <a:ext uri="{28A0092B-C50C-407E-A947-70E740481C1C}">
                <a14:useLocalDpi xmlns:a14="http://schemas.microsoft.com/office/drawing/2010/main" val="0"/>
              </a:ext>
            </a:extLst>
          </a:blip>
          <a:stretch>
            <a:fillRect/>
          </a:stretch>
        </p:blipFill>
        <p:spPr>
          <a:xfrm>
            <a:off x="11037252" y="-172813"/>
            <a:ext cx="1206044" cy="1507556"/>
          </a:xfrm>
          <a:prstGeom prst="rect">
            <a:avLst/>
          </a:prstGeom>
        </p:spPr>
      </p:pic>
    </p:spTree>
    <p:extLst>
      <p:ext uri="{BB962C8B-B14F-4D97-AF65-F5344CB8AC3E}">
        <p14:creationId xmlns:p14="http://schemas.microsoft.com/office/powerpoint/2010/main" val="2917741476"/>
      </p:ext>
    </p:extLst>
  </p:cSld>
  <p:clrMap bg1="lt1" tx1="dk1" bg2="lt2" tx2="dk2" accent1="accent1" accent2="accent2" accent3="accent3" accent4="accent4" accent5="accent5" accent6="accent6" hlink="hlink" folHlink="folHlink"/>
  <p:sldLayoutIdLst>
    <p:sldLayoutId id="2147483678" r:id="rId1"/>
    <p:sldLayoutId id="2147483664" r:id="rId2"/>
    <p:sldLayoutId id="2147483666" r:id="rId3"/>
    <p:sldLayoutId id="2147483665" r:id="rId4"/>
    <p:sldLayoutId id="2147483667" r:id="rId5"/>
    <p:sldLayoutId id="2147483677" r:id="rId6"/>
    <p:sldLayoutId id="2147483671" r:id="rId7"/>
    <p:sldLayoutId id="2147483675" r:id="rId8"/>
    <p:sldLayoutId id="2147483672" r:id="rId9"/>
    <p:sldLayoutId id="2147483674" r:id="rId10"/>
    <p:sldLayoutId id="2147483676" r:id="rId11"/>
    <p:sldLayoutId id="214748367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9882072"/>
      </p:ext>
    </p:extLst>
  </p:cSld>
  <p:clrMap bg1="lt1" tx1="dk1" bg2="lt2" tx2="dk2" accent1="accent1" accent2="accent2" accent3="accent3" accent4="accent4" accent5="accent5" accent6="accent6" hlink="hlink" folHlink="folHlink"/>
  <p:sldLayoutIdLst>
    <p:sldLayoutId id="2147483680"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Layout" Target="../slideLayouts/slideLayout5.xml"/><Relationship Id="rId1" Type="http://schemas.openxmlformats.org/officeDocument/2006/relationships/video" Target="https://www.youtube.com/embed/drXdQY811N8?feature=oembed"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youtube.com/watch?v=z0WF6JCDg_8"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5.xml"/><Relationship Id="rId1" Type="http://schemas.openxmlformats.org/officeDocument/2006/relationships/video" Target="https://www.youtube.com/embed/aGWReyuqEmE?feature=oembed"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youtube.com/watch?v=exZxlp-VHY4&amp;rco=1" TargetMode="Externa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slideLayout" Target="../slideLayouts/slideLayout5.xml"/><Relationship Id="rId1" Type="http://schemas.openxmlformats.org/officeDocument/2006/relationships/video" Target="https://www.youtube.com/embed/kiSm0Nuqomg?feature=oembed"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39.jp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slideLayout" Target="../slideLayouts/slideLayout4.xml"/><Relationship Id="rId1" Type="http://schemas.openxmlformats.org/officeDocument/2006/relationships/video" Target="https://www.youtube.com/embed/_GR7UiLw9Ww?feature=oembed" TargetMode="Externa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slideLayout" Target="../slideLayouts/slideLayout4.xml"/><Relationship Id="rId1" Type="http://schemas.openxmlformats.org/officeDocument/2006/relationships/video" Target="https://www.youtube.com/embed/j5IeTbAkc2A?feature=oembed" TargetMode="External"/></Relationships>
</file>

<file path=ppt/slides/_rels/slide6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47.jp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hyperlink" Target="https://post.ca.gov/Portals/0/post_docs/publications/mental-health/Mental_Health.pdf" TargetMode="Externa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2.xml"/></Relationships>
</file>

<file path=ppt/slides/_rels/slide77.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55.pn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olice car with lights on&#10;&#10;AI-generated content may be incorrect.">
            <a:extLst>
              <a:ext uri="{FF2B5EF4-FFF2-40B4-BE49-F238E27FC236}">
                <a16:creationId xmlns:a16="http://schemas.microsoft.com/office/drawing/2014/main" id="{3CD10412-54AA-AC21-E286-9F99BB610A60}"/>
              </a:ext>
            </a:extLst>
          </p:cNvPr>
          <p:cNvPicPr>
            <a:picLocks noChangeAspect="1"/>
          </p:cNvPicPr>
          <p:nvPr/>
        </p:nvPicPr>
        <p:blipFill>
          <a:blip r:embed="rId2">
            <a:extLst>
              <a:ext uri="{28A0092B-C50C-407E-A947-70E740481C1C}">
                <a14:useLocalDpi xmlns:a14="http://schemas.microsoft.com/office/drawing/2010/main" val="0"/>
              </a:ext>
            </a:extLst>
          </a:blip>
          <a:srcRect r="-90"/>
          <a:stretch/>
        </p:blipFill>
        <p:spPr>
          <a:xfrm>
            <a:off x="3675345" y="1"/>
            <a:ext cx="9181487" cy="6886096"/>
          </a:xfrm>
          <a:prstGeom prst="rect">
            <a:avLst/>
          </a:prstGeom>
        </p:spPr>
      </p:pic>
      <p:sp>
        <p:nvSpPr>
          <p:cNvPr id="2" name="Rectangle 1">
            <a:extLst>
              <a:ext uri="{FF2B5EF4-FFF2-40B4-BE49-F238E27FC236}">
                <a16:creationId xmlns:a16="http://schemas.microsoft.com/office/drawing/2014/main" id="{DE1AD879-1CA1-EB9B-2C18-FC4D6F5C2650}"/>
              </a:ext>
            </a:extLst>
          </p:cNvPr>
          <p:cNvSpPr/>
          <p:nvPr/>
        </p:nvSpPr>
        <p:spPr>
          <a:xfrm>
            <a:off x="-1" y="0"/>
            <a:ext cx="4038089" cy="6879962"/>
          </a:xfrm>
          <a:prstGeom prst="rect">
            <a:avLst/>
          </a:prstGeom>
          <a:solidFill>
            <a:srgbClr val="0E0E28"/>
          </a:solidFill>
          <a:ln>
            <a:solidFill>
              <a:srgbClr val="0E0E2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1">
            <a:extLst>
              <a:ext uri="{FF2B5EF4-FFF2-40B4-BE49-F238E27FC236}">
                <a16:creationId xmlns:a16="http://schemas.microsoft.com/office/drawing/2014/main" id="{4A2D1220-A045-9C1B-222D-83C4034CA53E}"/>
              </a:ext>
            </a:extLst>
          </p:cNvPr>
          <p:cNvSpPr txBox="1">
            <a:spLocks/>
          </p:cNvSpPr>
          <p:nvPr/>
        </p:nvSpPr>
        <p:spPr>
          <a:xfrm>
            <a:off x="515502" y="2135022"/>
            <a:ext cx="3657600" cy="223519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3200" dirty="0">
                <a:solidFill>
                  <a:schemeClr val="bg1"/>
                </a:solidFill>
              </a:rPr>
              <a:t>Advanced Officer Training</a:t>
            </a:r>
          </a:p>
          <a:p>
            <a:pPr marL="0" indent="0">
              <a:buNone/>
            </a:pPr>
            <a:r>
              <a:rPr lang="en-US" sz="3200" dirty="0">
                <a:solidFill>
                  <a:srgbClr val="D8B422"/>
                </a:solidFill>
              </a:rPr>
              <a:t>Use of Force:</a:t>
            </a:r>
          </a:p>
          <a:p>
            <a:pPr marL="0" indent="0">
              <a:buNone/>
            </a:pPr>
            <a:r>
              <a:rPr lang="en-US" sz="2200" dirty="0">
                <a:solidFill>
                  <a:schemeClr val="bg1"/>
                </a:solidFill>
              </a:rPr>
              <a:t>Force Options </a:t>
            </a:r>
            <a:br>
              <a:rPr lang="en-US" sz="2200" dirty="0">
                <a:solidFill>
                  <a:schemeClr val="bg1"/>
                </a:solidFill>
              </a:rPr>
            </a:br>
            <a:r>
              <a:rPr lang="en-US" sz="2200" dirty="0">
                <a:solidFill>
                  <a:schemeClr val="bg1"/>
                </a:solidFill>
              </a:rPr>
              <a:t>and De-escalation</a:t>
            </a:r>
          </a:p>
          <a:p>
            <a:pPr marL="0" indent="0">
              <a:buNone/>
            </a:pPr>
            <a:endParaRPr kumimoji="0" lang="en-US" sz="400" b="0" i="1" u="none" strike="noStrike" kern="1200" cap="none" spc="0" normalizeH="0" baseline="0" noProof="0" dirty="0">
              <a:ln>
                <a:noFill/>
              </a:ln>
              <a:solidFill>
                <a:srgbClr val="D8B422"/>
              </a:solidFill>
              <a:effectLst/>
              <a:uLnTx/>
              <a:uFillTx/>
              <a:latin typeface="Arial" panose="020B0604020202020204" pitchFamily="34" charset="0"/>
              <a:ea typeface="Calibri" panose="020F0502020204030204" pitchFamily="34" charset="0"/>
              <a:cs typeface="Arial" panose="020B0604020202020204" pitchFamily="34" charset="0"/>
            </a:endParaRPr>
          </a:p>
        </p:txBody>
      </p:sp>
      <p:pic>
        <p:nvPicPr>
          <p:cNvPr id="5" name="Picture 4" descr="A silver star with black text&#10;&#10;AI-generated content may be incorrect.">
            <a:extLst>
              <a:ext uri="{FF2B5EF4-FFF2-40B4-BE49-F238E27FC236}">
                <a16:creationId xmlns:a16="http://schemas.microsoft.com/office/drawing/2014/main" id="{CECD9DAB-92F3-935B-DAE2-39EC3EBE92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7114" y="293932"/>
            <a:ext cx="2264520" cy="1698390"/>
          </a:xfrm>
          <a:prstGeom prst="rect">
            <a:avLst/>
          </a:prstGeom>
        </p:spPr>
      </p:pic>
      <p:cxnSp>
        <p:nvCxnSpPr>
          <p:cNvPr id="6" name="Straight Connector 5">
            <a:extLst>
              <a:ext uri="{FF2B5EF4-FFF2-40B4-BE49-F238E27FC236}">
                <a16:creationId xmlns:a16="http://schemas.microsoft.com/office/drawing/2014/main" id="{9FF1D5E3-86DA-2403-091C-B3656E52E726}"/>
              </a:ext>
            </a:extLst>
          </p:cNvPr>
          <p:cNvCxnSpPr>
            <a:cxnSpLocks/>
          </p:cNvCxnSpPr>
          <p:nvPr/>
        </p:nvCxnSpPr>
        <p:spPr>
          <a:xfrm>
            <a:off x="515502" y="3089043"/>
            <a:ext cx="2914368" cy="0"/>
          </a:xfrm>
          <a:prstGeom prst="line">
            <a:avLst/>
          </a:prstGeom>
          <a:ln>
            <a:solidFill>
              <a:srgbClr val="D8B422"/>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CCE34517-69A5-26E3-DDDE-68A90F048357}"/>
              </a:ext>
            </a:extLst>
          </p:cNvPr>
          <p:cNvCxnSpPr>
            <a:cxnSpLocks/>
          </p:cNvCxnSpPr>
          <p:nvPr/>
        </p:nvCxnSpPr>
        <p:spPr>
          <a:xfrm>
            <a:off x="515502" y="4429087"/>
            <a:ext cx="2914368" cy="0"/>
          </a:xfrm>
          <a:prstGeom prst="line">
            <a:avLst/>
          </a:prstGeom>
          <a:ln>
            <a:solidFill>
              <a:srgbClr val="D8B422"/>
            </a:solidFill>
          </a:ln>
        </p:spPr>
        <p:style>
          <a:lnRef idx="2">
            <a:schemeClr val="accent1"/>
          </a:lnRef>
          <a:fillRef idx="0">
            <a:schemeClr val="accent1"/>
          </a:fillRef>
          <a:effectRef idx="1">
            <a:schemeClr val="accent1"/>
          </a:effectRef>
          <a:fontRef idx="minor">
            <a:schemeClr val="tx1"/>
          </a:fontRef>
        </p:style>
      </p:cxnSp>
      <p:sp>
        <p:nvSpPr>
          <p:cNvPr id="14" name="Rectangle 13">
            <a:extLst>
              <a:ext uri="{FF2B5EF4-FFF2-40B4-BE49-F238E27FC236}">
                <a16:creationId xmlns:a16="http://schemas.microsoft.com/office/drawing/2014/main" id="{8A4E4FC2-5052-A9B9-BCBA-13FA38ACF9C6}"/>
              </a:ext>
            </a:extLst>
          </p:cNvPr>
          <p:cNvSpPr/>
          <p:nvPr/>
        </p:nvSpPr>
        <p:spPr>
          <a:xfrm>
            <a:off x="0" y="5277745"/>
            <a:ext cx="4038088" cy="1602217"/>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descr="A close up of a sign&#10;&#10;AI-generated content may be incorrect.">
            <a:extLst>
              <a:ext uri="{FF2B5EF4-FFF2-40B4-BE49-F238E27FC236}">
                <a16:creationId xmlns:a16="http://schemas.microsoft.com/office/drawing/2014/main" id="{87C91395-B537-7981-CD9D-60D2FA495721}"/>
              </a:ext>
            </a:extLst>
          </p:cNvPr>
          <p:cNvPicPr>
            <a:picLocks noChangeAspect="1"/>
          </p:cNvPicPr>
          <p:nvPr/>
        </p:nvPicPr>
        <p:blipFill>
          <a:blip r:embed="rId4">
            <a:extLst>
              <a:ext uri="{28A0092B-C50C-407E-A947-70E740481C1C}">
                <a14:useLocalDpi xmlns:a14="http://schemas.microsoft.com/office/drawing/2010/main" val="0"/>
              </a:ext>
            </a:extLst>
          </a:blip>
          <a:srcRect l="1705" t="15645" r="3031" b="25864"/>
          <a:stretch/>
        </p:blipFill>
        <p:spPr>
          <a:xfrm>
            <a:off x="110232" y="5382715"/>
            <a:ext cx="3858263" cy="1353859"/>
          </a:xfrm>
          <a:prstGeom prst="rect">
            <a:avLst/>
          </a:prstGeom>
        </p:spPr>
      </p:pic>
      <p:sp>
        <p:nvSpPr>
          <p:cNvPr id="4" name="TextBox 3">
            <a:extLst>
              <a:ext uri="{FF2B5EF4-FFF2-40B4-BE49-F238E27FC236}">
                <a16:creationId xmlns:a16="http://schemas.microsoft.com/office/drawing/2014/main" id="{C77BCD05-1802-9341-ED77-2F38D51ED464}"/>
              </a:ext>
            </a:extLst>
          </p:cNvPr>
          <p:cNvSpPr txBox="1"/>
          <p:nvPr/>
        </p:nvSpPr>
        <p:spPr>
          <a:xfrm>
            <a:off x="515502" y="4512918"/>
            <a:ext cx="3331284" cy="646331"/>
          </a:xfrm>
          <a:prstGeom prst="rect">
            <a:avLst/>
          </a:prstGeom>
          <a:noFill/>
        </p:spPr>
        <p:txBody>
          <a:bodyPr wrap="square" rtlCol="0">
            <a:spAutoFit/>
          </a:bodyPr>
          <a:lstStyle/>
          <a:p>
            <a:pPr marL="0" indent="0">
              <a:buNone/>
            </a:pPr>
            <a:r>
              <a:rPr kumimoji="0" lang="en-US" sz="1800" b="0" i="1" u="none" strike="noStrike" kern="1200" cap="none" spc="0" normalizeH="0" baseline="0" noProof="0" dirty="0">
                <a:ln>
                  <a:noFill/>
                </a:ln>
                <a:solidFill>
                  <a:srgbClr val="D8B422"/>
                </a:solidFill>
                <a:effectLst/>
                <a:uLnTx/>
                <a:uFillTx/>
                <a:latin typeface="Arial" panose="020B0604020202020204" pitchFamily="34" charset="0"/>
                <a:ea typeface="Calibri" panose="020F0502020204030204" pitchFamily="34" charset="0"/>
                <a:cs typeface="Arial" panose="020B0604020202020204" pitchFamily="34" charset="0"/>
              </a:rPr>
              <a:t>Presented by: SPD Officer Safety Team</a:t>
            </a:r>
          </a:p>
        </p:txBody>
      </p:sp>
    </p:spTree>
    <p:extLst>
      <p:ext uri="{BB962C8B-B14F-4D97-AF65-F5344CB8AC3E}">
        <p14:creationId xmlns:p14="http://schemas.microsoft.com/office/powerpoint/2010/main" val="124680853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6EB823-4FA9-0DBF-2D14-0371A1EC488B}"/>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BFB4FFD-AD00-473A-102A-07133F9F47A7}"/>
              </a:ext>
            </a:extLst>
          </p:cNvPr>
          <p:cNvSpPr>
            <a:spLocks noGrp="1"/>
          </p:cNvSpPr>
          <p:nvPr>
            <p:ph type="body" sz="quarter" idx="10"/>
          </p:nvPr>
        </p:nvSpPr>
        <p:spPr/>
        <p:txBody>
          <a:bodyPr/>
          <a:lstStyle/>
          <a:p>
            <a:r>
              <a:rPr lang="en-US" dirty="0"/>
              <a:t>Safety Plan, continued</a:t>
            </a:r>
          </a:p>
        </p:txBody>
      </p:sp>
      <p:sp>
        <p:nvSpPr>
          <p:cNvPr id="5" name="Text Placeholder 2">
            <a:extLst>
              <a:ext uri="{FF2B5EF4-FFF2-40B4-BE49-F238E27FC236}">
                <a16:creationId xmlns:a16="http://schemas.microsoft.com/office/drawing/2014/main" id="{13B6DA5F-899B-B9AA-BBC5-2B0999813B57}"/>
              </a:ext>
            </a:extLst>
          </p:cNvPr>
          <p:cNvSpPr txBox="1">
            <a:spLocks/>
          </p:cNvSpPr>
          <p:nvPr/>
        </p:nvSpPr>
        <p:spPr>
          <a:xfrm>
            <a:off x="505145" y="1265746"/>
            <a:ext cx="10945125" cy="50388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514350" algn="just">
              <a:buFont typeface="+mj-lt"/>
              <a:buAutoNum type="arabicPeriod" startAt="3"/>
            </a:pPr>
            <a:r>
              <a:rPr lang="en-US" dirty="0">
                <a:latin typeface="Arial" panose="020B0604020202020204" pitchFamily="34" charset="0"/>
                <a:cs typeface="Arial" panose="020B0604020202020204" pitchFamily="34" charset="0"/>
              </a:rPr>
              <a:t>All instructors shall enforce a professional atmosphere during training and ensure students abide by all published rules of conduct.</a:t>
            </a:r>
          </a:p>
          <a:p>
            <a:pPr marL="685800" indent="-514350" algn="just">
              <a:buFont typeface="+mj-lt"/>
              <a:buAutoNum type="arabicPeriod" startAt="3"/>
            </a:pPr>
            <a:r>
              <a:rPr lang="en-US" dirty="0">
                <a:latin typeface="Arial" panose="020B0604020202020204" pitchFamily="34" charset="0"/>
                <a:cs typeface="Arial" panose="020B0604020202020204" pitchFamily="34" charset="0"/>
              </a:rPr>
              <a:t>During the simulator/scenario portion of the class, one instructor shall be identified as the Safety Officer. All regulations and safety procedures will be explained to the class prior to the start of training. The Safety Officer will conduct a search of all participants' equipment and persons prior to the beginning of training to ensure a safe training environment. The search will be conducted in a professional and courteous manner and in accordance with agency protocol.</a:t>
            </a:r>
          </a:p>
        </p:txBody>
      </p:sp>
    </p:spTree>
    <p:extLst>
      <p:ext uri="{BB962C8B-B14F-4D97-AF65-F5344CB8AC3E}">
        <p14:creationId xmlns:p14="http://schemas.microsoft.com/office/powerpoint/2010/main" val="37404307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D8C0D7-B31D-4F32-386F-14E6AF05AB5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22AB239C-560A-BA62-2CDC-952CE54DD494}"/>
              </a:ext>
            </a:extLst>
          </p:cNvPr>
          <p:cNvSpPr>
            <a:spLocks noGrp="1"/>
          </p:cNvSpPr>
          <p:nvPr>
            <p:ph type="body" sz="quarter" idx="10"/>
          </p:nvPr>
        </p:nvSpPr>
        <p:spPr/>
        <p:txBody>
          <a:bodyPr/>
          <a:lstStyle/>
          <a:p>
            <a:r>
              <a:rPr lang="en-US" dirty="0"/>
              <a:t>Safety Plan, continued</a:t>
            </a:r>
          </a:p>
        </p:txBody>
      </p:sp>
      <p:sp>
        <p:nvSpPr>
          <p:cNvPr id="5" name="Text Placeholder 2">
            <a:extLst>
              <a:ext uri="{FF2B5EF4-FFF2-40B4-BE49-F238E27FC236}">
                <a16:creationId xmlns:a16="http://schemas.microsoft.com/office/drawing/2014/main" id="{0F016E30-868D-352E-84DE-96F517F58471}"/>
              </a:ext>
            </a:extLst>
          </p:cNvPr>
          <p:cNvSpPr txBox="1">
            <a:spLocks/>
          </p:cNvSpPr>
          <p:nvPr/>
        </p:nvSpPr>
        <p:spPr>
          <a:xfrm>
            <a:off x="505145" y="1265746"/>
            <a:ext cx="10895576" cy="50388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514350" algn="just">
              <a:buFont typeface="+mj-lt"/>
              <a:buAutoNum type="arabicPeriod" startAt="5"/>
            </a:pPr>
            <a:r>
              <a:rPr lang="en-US" dirty="0">
                <a:latin typeface="Arial" panose="020B0604020202020204" pitchFamily="34" charset="0"/>
                <a:cs typeface="Arial" panose="020B0604020202020204" pitchFamily="34" charset="0"/>
              </a:rPr>
              <a:t>Students entering the scenario training environment at any time during the training session will be searched for weapons prior to the continuation of training.</a:t>
            </a:r>
          </a:p>
          <a:p>
            <a:pPr marL="685800" indent="-514350" algn="just">
              <a:buFont typeface="+mj-lt"/>
              <a:buAutoNum type="arabicPeriod" startAt="5"/>
            </a:pPr>
            <a:r>
              <a:rPr lang="en-US" dirty="0">
                <a:latin typeface="Arial" panose="020B0604020202020204" pitchFamily="34" charset="0"/>
                <a:cs typeface="Arial" panose="020B0604020202020204" pitchFamily="34" charset="0"/>
              </a:rPr>
              <a:t>EVERYONE is responsible for safety in the classroom. If an unsafe condition occurs, the sound of a whistle or a verbal command of "STOP" given by instructors or students shall immediately cause ALL activities to stop.</a:t>
            </a:r>
          </a:p>
          <a:p>
            <a:pPr marL="685800" indent="-514350" algn="just">
              <a:buFont typeface="+mj-lt"/>
              <a:buAutoNum type="arabicPeriod" startAt="5"/>
            </a:pPr>
            <a:r>
              <a:rPr lang="en-US" dirty="0">
                <a:latin typeface="Arial" panose="020B0604020202020204" pitchFamily="34" charset="0"/>
                <a:cs typeface="Arial" panose="020B0604020202020204" pitchFamily="34" charset="0"/>
              </a:rPr>
              <a:t>No officers will be armed with or possess any type of live weapon in the training environment. There will be NO firearms, ammunition, OC spray, knives or any other weapon brought into the training environment.</a:t>
            </a:r>
          </a:p>
        </p:txBody>
      </p:sp>
    </p:spTree>
    <p:extLst>
      <p:ext uri="{BB962C8B-B14F-4D97-AF65-F5344CB8AC3E}">
        <p14:creationId xmlns:p14="http://schemas.microsoft.com/office/powerpoint/2010/main" val="11472939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A3264-ACB1-BC56-7BD4-135FEA25CF7E}"/>
              </a:ext>
            </a:extLst>
          </p:cNvPr>
          <p:cNvSpPr>
            <a:spLocks noGrp="1"/>
          </p:cNvSpPr>
          <p:nvPr>
            <p:ph type="title"/>
          </p:nvPr>
        </p:nvSpPr>
        <p:spPr>
          <a:xfrm>
            <a:off x="676254" y="270112"/>
            <a:ext cx="10737968" cy="678177"/>
          </a:xfrm>
        </p:spPr>
        <p:txBody>
          <a:bodyPr anchor="b">
            <a:normAutofit/>
          </a:bodyPr>
          <a:lstStyle/>
          <a:p>
            <a:r>
              <a:rPr lang="en-US" dirty="0"/>
              <a:t>Use of Force Video #1 for Brief Discussion</a:t>
            </a:r>
          </a:p>
        </p:txBody>
      </p:sp>
      <p:sp>
        <p:nvSpPr>
          <p:cNvPr id="3" name="Content Placeholder 2">
            <a:extLst>
              <a:ext uri="{FF2B5EF4-FFF2-40B4-BE49-F238E27FC236}">
                <a16:creationId xmlns:a16="http://schemas.microsoft.com/office/drawing/2014/main" id="{94F19BC9-4B93-B833-B0B1-A423A0C2744C}"/>
              </a:ext>
            </a:extLst>
          </p:cNvPr>
          <p:cNvSpPr>
            <a:spLocks noGrp="1"/>
          </p:cNvSpPr>
          <p:nvPr>
            <p:ph sz="half" idx="10"/>
          </p:nvPr>
        </p:nvSpPr>
        <p:spPr>
          <a:xfrm>
            <a:off x="6357875" y="1383136"/>
            <a:ext cx="5157871" cy="4351338"/>
          </a:xfrm>
        </p:spPr>
        <p:txBody>
          <a:bodyPr>
            <a:noAutofit/>
          </a:bodyPr>
          <a:lstStyle/>
          <a:p>
            <a:pPr marL="0" indent="0" algn="just">
              <a:buNone/>
            </a:pPr>
            <a:r>
              <a:rPr lang="en-US" sz="1800" dirty="0"/>
              <a:t>When Officers arrived, they encountered McCollum and began to speak with him. They recognized he had a knife and immediately told him not to reach for it. As the officers continued to speak with McCollum, he approached them. As they tried to detain him, McCollum resisted and was taken to the ground by officers. One of the officers attempted to use a taser, but it was ineffective. McCollum reached for the knife and attempted to stab one of the officers. That officer was wearing a protective vest, which stopped the knife from penetrating his skin. </a:t>
            </a:r>
          </a:p>
          <a:p>
            <a:pPr marL="0" indent="0" algn="just">
              <a:buNone/>
            </a:pPr>
            <a:r>
              <a:rPr lang="en-US" sz="1800" dirty="0"/>
              <a:t>The other officer shot McCollum, striking him in the head. Both officers rendered aid until EMS arrived. McCollum was transported to the University of Louisville Hospital where he was pronounced deceased.</a:t>
            </a:r>
          </a:p>
        </p:txBody>
      </p:sp>
      <p:pic>
        <p:nvPicPr>
          <p:cNvPr id="8" name="Picture 7" descr="A video of a person and person in a grass field&#10;&#10;AI-generated content may be incorrect.">
            <a:extLst>
              <a:ext uri="{FF2B5EF4-FFF2-40B4-BE49-F238E27FC236}">
                <a16:creationId xmlns:a16="http://schemas.microsoft.com/office/drawing/2014/main" id="{4956C320-4EE5-F01E-E923-6B68C1C26C3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254" y="1349114"/>
            <a:ext cx="5242129" cy="2947422"/>
          </a:xfrm>
          <a:prstGeom prst="rect">
            <a:avLst/>
          </a:prstGeom>
        </p:spPr>
      </p:pic>
      <p:sp>
        <p:nvSpPr>
          <p:cNvPr id="9" name="Content Placeholder 2">
            <a:extLst>
              <a:ext uri="{FF2B5EF4-FFF2-40B4-BE49-F238E27FC236}">
                <a16:creationId xmlns:a16="http://schemas.microsoft.com/office/drawing/2014/main" id="{84C1DB9B-5152-8565-063E-2F2279A925D0}"/>
              </a:ext>
            </a:extLst>
          </p:cNvPr>
          <p:cNvSpPr txBox="1">
            <a:spLocks/>
          </p:cNvSpPr>
          <p:nvPr/>
        </p:nvSpPr>
        <p:spPr>
          <a:xfrm>
            <a:off x="582893" y="4396710"/>
            <a:ext cx="5335490" cy="1644495"/>
          </a:xfrm>
          <a:prstGeom prst="rect">
            <a:avLst/>
          </a:prstGeom>
        </p:spPr>
        <p:txBody>
          <a:bodyPr>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Wingdings" panose="05000000000000000000" pitchFamily="2" charset="2"/>
              <a:buNone/>
            </a:pPr>
            <a:r>
              <a:rPr lang="en-US" sz="1800" b="1" dirty="0"/>
              <a:t>Description: </a:t>
            </a:r>
            <a:r>
              <a:rPr lang="en-US" sz="1800" dirty="0"/>
              <a:t>On April 20, 2025, around 12:30 pm, Officers with the Louisville Metro Police Department responded to a call in the 3300 block of Arterburn Avenue on reports of a man, 36-year-old </a:t>
            </a:r>
            <a:r>
              <a:rPr lang="en-US" sz="1800" dirty="0" err="1"/>
              <a:t>Ahtume</a:t>
            </a:r>
            <a:r>
              <a:rPr lang="en-US" sz="1800" dirty="0"/>
              <a:t> McCollum, yelling, possibly intoxicated, and breaking out apartment windows.</a:t>
            </a:r>
          </a:p>
        </p:txBody>
      </p:sp>
    </p:spTree>
    <p:extLst>
      <p:ext uri="{BB962C8B-B14F-4D97-AF65-F5344CB8AC3E}">
        <p14:creationId xmlns:p14="http://schemas.microsoft.com/office/powerpoint/2010/main" val="20425452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Online Media 4" title="Suspect Shot In Head After Attempted Stabbing Of Officer">
            <a:hlinkClick r:id="" action="ppaction://media"/>
            <a:extLst>
              <a:ext uri="{FF2B5EF4-FFF2-40B4-BE49-F238E27FC236}">
                <a16:creationId xmlns:a16="http://schemas.microsoft.com/office/drawing/2014/main" id="{822F894C-FAC0-E39E-1468-3153B534B29F}"/>
              </a:ext>
            </a:extLst>
          </p:cNvPr>
          <p:cNvPicPr>
            <a:picLocks noGrp="1" noRot="1" noChangeAspect="1"/>
          </p:cNvPicPr>
          <p:nvPr>
            <p:ph sz="half" idx="1"/>
            <a:videoFile r:link="rId1"/>
          </p:nvPr>
        </p:nvPicPr>
        <p:blipFill>
          <a:blip r:embed="rId3"/>
          <a:stretch>
            <a:fillRect/>
          </a:stretch>
        </p:blipFill>
        <p:spPr>
          <a:xfrm>
            <a:off x="0" y="0"/>
            <a:ext cx="12192000" cy="6888478"/>
          </a:xfrm>
          <a:prstGeom prst="rect">
            <a:avLst/>
          </a:prstGeom>
          <a:noFill/>
        </p:spPr>
      </p:pic>
    </p:spTree>
    <p:extLst>
      <p:ext uri="{BB962C8B-B14F-4D97-AF65-F5344CB8AC3E}">
        <p14:creationId xmlns:p14="http://schemas.microsoft.com/office/powerpoint/2010/main" val="2213142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01A8B3-C613-14B4-4EDE-F6D7EF82AF77}"/>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F574F254-96F5-C218-34E3-8089FFA13746}"/>
              </a:ext>
            </a:extLst>
          </p:cNvPr>
          <p:cNvSpPr>
            <a:spLocks noGrp="1"/>
          </p:cNvSpPr>
          <p:nvPr>
            <p:ph type="body" sz="quarter" idx="10"/>
          </p:nvPr>
        </p:nvSpPr>
        <p:spPr/>
        <p:txBody>
          <a:bodyPr/>
          <a:lstStyle/>
          <a:p>
            <a:r>
              <a:rPr lang="en-US" dirty="0"/>
              <a:t>AB 392 and Peace Officer Use of Force Standards</a:t>
            </a:r>
          </a:p>
        </p:txBody>
      </p:sp>
      <p:sp>
        <p:nvSpPr>
          <p:cNvPr id="3" name="Text Placeholder 2">
            <a:extLst>
              <a:ext uri="{FF2B5EF4-FFF2-40B4-BE49-F238E27FC236}">
                <a16:creationId xmlns:a16="http://schemas.microsoft.com/office/drawing/2014/main" id="{C4231314-12B0-4EA0-2AB8-54596CC00130}"/>
              </a:ext>
            </a:extLst>
          </p:cNvPr>
          <p:cNvSpPr>
            <a:spLocks noGrp="1"/>
          </p:cNvSpPr>
          <p:nvPr>
            <p:ph type="body" sz="quarter" idx="11"/>
          </p:nvPr>
        </p:nvSpPr>
        <p:spPr>
          <a:xfrm>
            <a:off x="668906" y="942926"/>
            <a:ext cx="10854187" cy="4684712"/>
          </a:xfrm>
        </p:spPr>
        <p:txBody>
          <a:bodyPr/>
          <a:lstStyle/>
          <a:p>
            <a:pPr marL="0" indent="0">
              <a:buNone/>
            </a:pPr>
            <a:endParaRPr lang="en-US" sz="1200" dirty="0"/>
          </a:p>
          <a:p>
            <a:pPr marL="458788" indent="-287338"/>
            <a:r>
              <a:rPr lang="en-US" dirty="0"/>
              <a:t>Policy and Legal Issues</a:t>
            </a:r>
          </a:p>
          <a:p>
            <a:pPr marL="915988" lvl="1" indent="-287338">
              <a:buClr>
                <a:srgbClr val="0E0E28"/>
              </a:buClr>
            </a:pPr>
            <a:r>
              <a:rPr lang="en-US" dirty="0"/>
              <a:t>Statutory Law</a:t>
            </a:r>
          </a:p>
          <a:p>
            <a:pPr marL="915988" lvl="1" indent="-287338">
              <a:buClr>
                <a:srgbClr val="0E0E28"/>
              </a:buClr>
            </a:pPr>
            <a:r>
              <a:rPr lang="en-US" b="1" dirty="0"/>
              <a:t>Watch Video:</a:t>
            </a:r>
          </a:p>
          <a:p>
            <a:pPr marL="171450" indent="0">
              <a:buNone/>
            </a:pPr>
            <a:br>
              <a:rPr lang="en-US" dirty="0"/>
            </a:br>
            <a:r>
              <a:rPr lang="en-US" b="1" dirty="0"/>
              <a:t>Significant Change to Use of Force Threshold per AB 392:</a:t>
            </a:r>
          </a:p>
          <a:p>
            <a:pPr marL="915988" lvl="1" indent="-287338" algn="just">
              <a:buClr>
                <a:srgbClr val="0E0E28"/>
              </a:buClr>
            </a:pPr>
            <a:r>
              <a:rPr lang="en-US" dirty="0"/>
              <a:t>Subsections (b) and (c)(1) of </a:t>
            </a:r>
            <a:r>
              <a:rPr lang="en-US" b="1" dirty="0"/>
              <a:t>PC 835a </a:t>
            </a:r>
            <a:r>
              <a:rPr lang="en-US" dirty="0"/>
              <a:t>provide for a clear distinction between objectively reasonable and deadly force standards</a:t>
            </a:r>
            <a:br>
              <a:rPr lang="en-US" dirty="0"/>
            </a:br>
            <a:endParaRPr lang="en-US" dirty="0"/>
          </a:p>
          <a:p>
            <a:pPr marL="915988" lvl="1" indent="-287338" algn="just">
              <a:buClr>
                <a:srgbClr val="0E0E28"/>
              </a:buClr>
            </a:pPr>
            <a:r>
              <a:rPr lang="en-US" dirty="0"/>
              <a:t>While objectively reasonable force may be utilized “to prevent escape, or to overcome resistance” to affect a lawful arrest, as soon as the circumstances reach a threshold for deadly force, the standard increases to “necessary.”</a:t>
            </a:r>
          </a:p>
        </p:txBody>
      </p:sp>
      <p:sp>
        <p:nvSpPr>
          <p:cNvPr id="4" name="TextBox 3">
            <a:extLst>
              <a:ext uri="{FF2B5EF4-FFF2-40B4-BE49-F238E27FC236}">
                <a16:creationId xmlns:a16="http://schemas.microsoft.com/office/drawing/2014/main" id="{2A7FCE25-D9C5-AC54-DF43-2BCAAC0476AC}"/>
              </a:ext>
            </a:extLst>
          </p:cNvPr>
          <p:cNvSpPr txBox="1"/>
          <p:nvPr/>
        </p:nvSpPr>
        <p:spPr>
          <a:xfrm>
            <a:off x="3671990" y="2028340"/>
            <a:ext cx="6835048" cy="461665"/>
          </a:xfrm>
          <a:prstGeom prst="rect">
            <a:avLst/>
          </a:prstGeom>
          <a:noFill/>
        </p:spPr>
        <p:txBody>
          <a:bodyPr wrap="square">
            <a:spAutoFit/>
          </a:bodyPr>
          <a:lstStyle/>
          <a:p>
            <a:r>
              <a:rPr lang="en-US" sz="2400" dirty="0">
                <a:solidFill>
                  <a:schemeClr val="tx2">
                    <a:lumMod val="75000"/>
                    <a:lumOff val="25000"/>
                  </a:schemeClr>
                </a:solidFill>
              </a:rPr>
              <a:t>https://www.youtube.com/watch?v=z0WF6JCDg_8</a:t>
            </a:r>
          </a:p>
        </p:txBody>
      </p:sp>
      <p:cxnSp>
        <p:nvCxnSpPr>
          <p:cNvPr id="7" name="Straight Connector 6">
            <a:extLst>
              <a:ext uri="{FF2B5EF4-FFF2-40B4-BE49-F238E27FC236}">
                <a16:creationId xmlns:a16="http://schemas.microsoft.com/office/drawing/2014/main" id="{F1387800-5B01-D000-83E7-AEB38D52362A}"/>
              </a:ext>
            </a:extLst>
          </p:cNvPr>
          <p:cNvCxnSpPr/>
          <p:nvPr/>
        </p:nvCxnSpPr>
        <p:spPr>
          <a:xfrm>
            <a:off x="897883" y="2666372"/>
            <a:ext cx="10396233" cy="0"/>
          </a:xfrm>
          <a:prstGeom prst="line">
            <a:avLst/>
          </a:prstGeom>
          <a:ln w="57150">
            <a:solidFill>
              <a:srgbClr val="D8B42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774363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FBF7BC-1BBA-9BDE-2F46-C4F55BFCBD06}"/>
            </a:ext>
          </a:extLst>
        </p:cNvPr>
        <p:cNvGrpSpPr/>
        <p:nvPr/>
      </p:nvGrpSpPr>
      <p:grpSpPr>
        <a:xfrm>
          <a:off x="0" y="0"/>
          <a:ext cx="0" cy="0"/>
          <a:chOff x="0" y="0"/>
          <a:chExt cx="0" cy="0"/>
        </a:xfrm>
      </p:grpSpPr>
      <p:pic>
        <p:nvPicPr>
          <p:cNvPr id="11" name="Picture 10" descr="A screenshot of a computer&#10;&#10;AI-generated content may be incorrect.">
            <a:hlinkClick r:id="rId3"/>
            <a:extLst>
              <a:ext uri="{FF2B5EF4-FFF2-40B4-BE49-F238E27FC236}">
                <a16:creationId xmlns:a16="http://schemas.microsoft.com/office/drawing/2014/main" id="{7062D34E-594C-07C0-27B4-A420E49B83E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7" y="0"/>
            <a:ext cx="12314314" cy="6857999"/>
          </a:xfrm>
          <a:prstGeom prst="rect">
            <a:avLst/>
          </a:prstGeom>
        </p:spPr>
      </p:pic>
      <p:sp>
        <p:nvSpPr>
          <p:cNvPr id="13" name="TextBox 12">
            <a:extLst>
              <a:ext uri="{FF2B5EF4-FFF2-40B4-BE49-F238E27FC236}">
                <a16:creationId xmlns:a16="http://schemas.microsoft.com/office/drawing/2014/main" id="{48DACBC3-7D9A-0A3E-6391-45D8E1185E80}"/>
              </a:ext>
            </a:extLst>
          </p:cNvPr>
          <p:cNvSpPr txBox="1"/>
          <p:nvPr/>
        </p:nvSpPr>
        <p:spPr>
          <a:xfrm>
            <a:off x="6721867" y="282807"/>
            <a:ext cx="4754367" cy="954107"/>
          </a:xfrm>
          <a:prstGeom prst="rect">
            <a:avLst/>
          </a:prstGeom>
          <a:noFill/>
        </p:spPr>
        <p:txBody>
          <a:bodyPr wrap="square">
            <a:spAutoFit/>
          </a:bodyPr>
          <a:lstStyle/>
          <a:p>
            <a:pPr marL="915988" lvl="1" indent="-287338" algn="ctr">
              <a:buClr>
                <a:srgbClr val="0E0E28"/>
              </a:buClr>
            </a:pPr>
            <a:r>
              <a:rPr lang="en-US" sz="2800" b="1" dirty="0">
                <a:solidFill>
                  <a:srgbClr val="D8B422"/>
                </a:solidFill>
              </a:rPr>
              <a:t>Note: This link will open a new window.</a:t>
            </a:r>
          </a:p>
        </p:txBody>
      </p:sp>
    </p:spTree>
    <p:extLst>
      <p:ext uri="{BB962C8B-B14F-4D97-AF65-F5344CB8AC3E}">
        <p14:creationId xmlns:p14="http://schemas.microsoft.com/office/powerpoint/2010/main" val="381573554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49C5D9-CA07-050A-B603-106D87DDFBDD}"/>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35753491-6F75-71A8-9849-315A3CE8D209}"/>
              </a:ext>
            </a:extLst>
          </p:cNvPr>
          <p:cNvSpPr>
            <a:spLocks noGrp="1"/>
          </p:cNvSpPr>
          <p:nvPr>
            <p:ph type="body" sz="quarter" idx="10"/>
          </p:nvPr>
        </p:nvSpPr>
        <p:spPr/>
        <p:txBody>
          <a:bodyPr/>
          <a:lstStyle/>
          <a:p>
            <a:r>
              <a:rPr lang="en-US" dirty="0"/>
              <a:t>PC 835a Full Text, Slide 1 of 5</a:t>
            </a:r>
          </a:p>
        </p:txBody>
      </p:sp>
      <p:sp>
        <p:nvSpPr>
          <p:cNvPr id="3" name="Text Placeholder 2">
            <a:extLst>
              <a:ext uri="{FF2B5EF4-FFF2-40B4-BE49-F238E27FC236}">
                <a16:creationId xmlns:a16="http://schemas.microsoft.com/office/drawing/2014/main" id="{0CAD7DF9-3647-EF14-E8E1-5AF63293FE5B}"/>
              </a:ext>
            </a:extLst>
          </p:cNvPr>
          <p:cNvSpPr>
            <a:spLocks noGrp="1"/>
          </p:cNvSpPr>
          <p:nvPr>
            <p:ph type="body" sz="quarter" idx="11"/>
          </p:nvPr>
        </p:nvSpPr>
        <p:spPr>
          <a:xfrm>
            <a:off x="649289" y="1160463"/>
            <a:ext cx="10508194" cy="4684712"/>
          </a:xfrm>
        </p:spPr>
        <p:txBody>
          <a:bodyPr/>
          <a:lstStyle/>
          <a:p>
            <a:pPr marL="0" indent="0">
              <a:buNone/>
            </a:pPr>
            <a:r>
              <a:rPr lang="en-US" sz="2400" b="1" i="1" dirty="0"/>
              <a:t>(a) </a:t>
            </a:r>
            <a:r>
              <a:rPr lang="en-US" sz="2400" i="1" dirty="0"/>
              <a:t>The Legislature finds and declares all of the following:                  </a:t>
            </a:r>
            <a:br>
              <a:rPr lang="en-US" i="1" dirty="0"/>
            </a:br>
            <a:endParaRPr lang="en-US" sz="1200" i="1" dirty="0"/>
          </a:p>
          <a:p>
            <a:pPr marL="685800" indent="-514350" algn="just">
              <a:buFont typeface="+mj-lt"/>
              <a:buAutoNum type="arabicPeriod"/>
            </a:pPr>
            <a:r>
              <a:rPr lang="en-US" sz="2000" dirty="0"/>
              <a:t>That the authority to use physical force, conferred on peace officers by this section, is a serious responsibility that shall be exercised judiciously and with respect for human rights and dignity and for the sanctity of every human life. The Legislature further finds and declares that every person has a right to be free from excessive use of force by officers acting under color of law.</a:t>
            </a:r>
          </a:p>
          <a:p>
            <a:pPr marL="685800" indent="-514350" algn="just">
              <a:buFont typeface="+mj-lt"/>
              <a:buAutoNum type="arabicPeriod"/>
            </a:pPr>
            <a:r>
              <a:rPr lang="en-US" sz="2000" dirty="0"/>
              <a:t>As set forth below, it is the intent of the Legislature that peace officers use deadly force only when necessary in defense of human life. In determining whether deadly force is necessary, officers shall evaluate each situation in light of the particular circumstances of each case, and shall use other available resources and techniques if reasonably safe and feasible to an objectively reasonable officer.</a:t>
            </a:r>
          </a:p>
          <a:p>
            <a:pPr marL="685800" indent="-514350" algn="just">
              <a:buFont typeface="+mj-lt"/>
              <a:buAutoNum type="arabicPeriod"/>
            </a:pPr>
            <a:r>
              <a:rPr lang="en-US" sz="2000" dirty="0"/>
              <a:t>That the decision by a peace officer to use force shall be evaluated carefully and thoroughly, in a manner that reflects the gravity of that authority and the serious consequences of the use of force by peace officers, in order to ensure that officers use force consistent with law and agency policies.</a:t>
            </a:r>
          </a:p>
        </p:txBody>
      </p:sp>
    </p:spTree>
    <p:extLst>
      <p:ext uri="{BB962C8B-B14F-4D97-AF65-F5344CB8AC3E}">
        <p14:creationId xmlns:p14="http://schemas.microsoft.com/office/powerpoint/2010/main" val="29785123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192810-7C68-6EEC-FCC5-55D54722429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9B1714E9-EDB3-2B96-73F0-956DA8A41B03}"/>
              </a:ext>
            </a:extLst>
          </p:cNvPr>
          <p:cNvSpPr>
            <a:spLocks noGrp="1"/>
          </p:cNvSpPr>
          <p:nvPr>
            <p:ph type="body" sz="quarter" idx="10"/>
          </p:nvPr>
        </p:nvSpPr>
        <p:spPr/>
        <p:txBody>
          <a:bodyPr/>
          <a:lstStyle/>
          <a:p>
            <a:r>
              <a:rPr lang="en-US" dirty="0"/>
              <a:t>PC 835a Full Text, Slide 2 of 5</a:t>
            </a:r>
          </a:p>
        </p:txBody>
      </p:sp>
      <p:sp>
        <p:nvSpPr>
          <p:cNvPr id="3" name="Text Placeholder 2">
            <a:extLst>
              <a:ext uri="{FF2B5EF4-FFF2-40B4-BE49-F238E27FC236}">
                <a16:creationId xmlns:a16="http://schemas.microsoft.com/office/drawing/2014/main" id="{BCFB7A1E-1D9A-BF0D-B705-73AF38B6AAE7}"/>
              </a:ext>
            </a:extLst>
          </p:cNvPr>
          <p:cNvSpPr>
            <a:spLocks noGrp="1"/>
          </p:cNvSpPr>
          <p:nvPr>
            <p:ph type="body" sz="quarter" idx="11"/>
          </p:nvPr>
        </p:nvSpPr>
        <p:spPr>
          <a:xfrm>
            <a:off x="649288" y="1160463"/>
            <a:ext cx="10584769" cy="4684712"/>
          </a:xfrm>
        </p:spPr>
        <p:txBody>
          <a:bodyPr/>
          <a:lstStyle/>
          <a:p>
            <a:pPr marL="685800" indent="-514350" algn="just">
              <a:buFont typeface="+mj-lt"/>
              <a:buAutoNum type="arabicPeriod" startAt="4"/>
            </a:pPr>
            <a:r>
              <a:rPr lang="en-US" sz="2000" dirty="0"/>
              <a:t>That the decision by a peace officer to use force shall be evaluated from the perspective of a reasonable officer in the same situation, based on the totality of the circumstances known to or perceived by the officer at the time, rather than with the benefit of hindsight, and that the totality of the circumstances shall account for occasions when officers may be forced to make quick judgments about using force.</a:t>
            </a:r>
          </a:p>
          <a:p>
            <a:pPr marL="685800" indent="-514350" algn="just">
              <a:buFont typeface="+mj-lt"/>
              <a:buAutoNum type="arabicPeriod" startAt="4"/>
            </a:pPr>
            <a:r>
              <a:rPr lang="en-US" sz="2000" dirty="0"/>
              <a:t>That individuals with physical, mental health, developmental, or intellectual disabilities are significantly more likely to experience greater levels of physical force during police interactions, as their disability may affect their ability to understand or comply with commands from peace officers. It is estimated that individuals with disabilities are involved in between one-third and one-half of all fatal encounters with law enforcement. </a:t>
            </a:r>
          </a:p>
          <a:p>
            <a:pPr marL="171450" indent="0">
              <a:buNone/>
            </a:pPr>
            <a:br>
              <a:rPr lang="en-US" sz="2000" dirty="0"/>
            </a:br>
            <a:r>
              <a:rPr lang="en-US" sz="2400" b="1" i="1" dirty="0"/>
              <a:t>(b) </a:t>
            </a:r>
            <a:r>
              <a:rPr lang="en-US" sz="2400" i="1" dirty="0"/>
              <a:t>Any peace officer who has reasonable cause to believe that the person to be arrested has committed a public offense may use objectively reasonable force to effect the arrest, to prevent escape, or to overcome resistance.</a:t>
            </a:r>
          </a:p>
        </p:txBody>
      </p:sp>
    </p:spTree>
    <p:extLst>
      <p:ext uri="{BB962C8B-B14F-4D97-AF65-F5344CB8AC3E}">
        <p14:creationId xmlns:p14="http://schemas.microsoft.com/office/powerpoint/2010/main" val="74337845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517D2B-8CDB-487D-5E78-271DBAB59680}"/>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C6E4E4C-D3F2-3A57-4675-DDB6E4BB9533}"/>
              </a:ext>
            </a:extLst>
          </p:cNvPr>
          <p:cNvSpPr>
            <a:spLocks noGrp="1"/>
          </p:cNvSpPr>
          <p:nvPr>
            <p:ph type="body" sz="quarter" idx="10"/>
          </p:nvPr>
        </p:nvSpPr>
        <p:spPr/>
        <p:txBody>
          <a:bodyPr/>
          <a:lstStyle/>
          <a:p>
            <a:r>
              <a:rPr lang="en-US" dirty="0"/>
              <a:t>PC 835a Full Text, Slide 3 of 5</a:t>
            </a:r>
          </a:p>
        </p:txBody>
      </p:sp>
      <p:sp>
        <p:nvSpPr>
          <p:cNvPr id="3" name="Text Placeholder 2">
            <a:extLst>
              <a:ext uri="{FF2B5EF4-FFF2-40B4-BE49-F238E27FC236}">
                <a16:creationId xmlns:a16="http://schemas.microsoft.com/office/drawing/2014/main" id="{99A1B503-44EF-18DC-27D5-7323C3E47F5B}"/>
              </a:ext>
            </a:extLst>
          </p:cNvPr>
          <p:cNvSpPr>
            <a:spLocks noGrp="1"/>
          </p:cNvSpPr>
          <p:nvPr>
            <p:ph type="body" sz="quarter" idx="11"/>
          </p:nvPr>
        </p:nvSpPr>
        <p:spPr>
          <a:xfrm>
            <a:off x="649289" y="1160463"/>
            <a:ext cx="10485672" cy="4684712"/>
          </a:xfrm>
        </p:spPr>
        <p:txBody>
          <a:bodyPr/>
          <a:lstStyle/>
          <a:p>
            <a:pPr marL="0" indent="0" algn="just">
              <a:buNone/>
            </a:pPr>
            <a:r>
              <a:rPr lang="en-US" sz="2400" b="1" i="1" dirty="0"/>
              <a:t>(c) (1) </a:t>
            </a:r>
            <a:r>
              <a:rPr lang="en-US" sz="2400" i="1" dirty="0"/>
              <a:t>Notwithstanding subdivision (b), a peace officer is justified in using deadly force upon another person only when the officer reasonably believes, based on the totality of the circumstances, that such force is necessary for either of the following reasons:</a:t>
            </a:r>
          </a:p>
          <a:p>
            <a:pPr marL="0" indent="0" algn="just">
              <a:buNone/>
            </a:pPr>
            <a:endParaRPr lang="en-US" sz="2400" i="1" dirty="0"/>
          </a:p>
          <a:p>
            <a:pPr marL="457200" indent="-457200" algn="just">
              <a:buFont typeface="+mj-lt"/>
              <a:buAutoNum type="alphaUcPeriod"/>
            </a:pPr>
            <a:r>
              <a:rPr lang="en-US" sz="2000" dirty="0"/>
              <a:t>To defend against an imminent threat of death or serious bodily injury to the officer or another person.</a:t>
            </a:r>
          </a:p>
          <a:p>
            <a:pPr marL="457200" indent="-457200" algn="just">
              <a:buFont typeface="+mj-lt"/>
              <a:buAutoNum type="alphaUcPeriod"/>
            </a:pPr>
            <a:r>
              <a:rPr lang="en-US" sz="2000" dirty="0"/>
              <a:t>To apprehend a fleeing person for any felony that threatened or resulted in death or serious bodily injury, if the officer reasonably believes that the person will cause death or serious bodily injury to another unless immediately apprehended. Where feasible, a peace officer shall, prior to the use of force, make reasonable efforts to identify themselves as a peace officer and to warn that deadly force may be used, unless the officer has objectively reasonable grounds to believe the person is aware of those facts.</a:t>
            </a:r>
          </a:p>
          <a:p>
            <a:pPr marL="0" indent="0" algn="just">
              <a:buNone/>
            </a:pPr>
            <a:br>
              <a:rPr lang="en-US" dirty="0"/>
            </a:br>
            <a:endParaRPr lang="en-US" sz="1200" dirty="0"/>
          </a:p>
        </p:txBody>
      </p:sp>
    </p:spTree>
    <p:extLst>
      <p:ext uri="{BB962C8B-B14F-4D97-AF65-F5344CB8AC3E}">
        <p14:creationId xmlns:p14="http://schemas.microsoft.com/office/powerpoint/2010/main" val="6429945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611363-F020-2725-1E03-1E47805CDAE5}"/>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046BA40C-0113-0976-2CF5-B4C1ACD6A595}"/>
              </a:ext>
            </a:extLst>
          </p:cNvPr>
          <p:cNvSpPr>
            <a:spLocks noGrp="1"/>
          </p:cNvSpPr>
          <p:nvPr>
            <p:ph type="body" sz="quarter" idx="10"/>
          </p:nvPr>
        </p:nvSpPr>
        <p:spPr/>
        <p:txBody>
          <a:bodyPr/>
          <a:lstStyle/>
          <a:p>
            <a:r>
              <a:rPr lang="en-US" dirty="0"/>
              <a:t>PC 835a Full Text, Slide 4 of 5</a:t>
            </a:r>
          </a:p>
        </p:txBody>
      </p:sp>
      <p:sp>
        <p:nvSpPr>
          <p:cNvPr id="3" name="Text Placeholder 2">
            <a:extLst>
              <a:ext uri="{FF2B5EF4-FFF2-40B4-BE49-F238E27FC236}">
                <a16:creationId xmlns:a16="http://schemas.microsoft.com/office/drawing/2014/main" id="{79BFCA23-C47E-6916-81CB-4FB9360F4668}"/>
              </a:ext>
            </a:extLst>
          </p:cNvPr>
          <p:cNvSpPr>
            <a:spLocks noGrp="1"/>
          </p:cNvSpPr>
          <p:nvPr>
            <p:ph type="body" sz="quarter" idx="11"/>
          </p:nvPr>
        </p:nvSpPr>
        <p:spPr>
          <a:xfrm>
            <a:off x="649289" y="1160463"/>
            <a:ext cx="10674858" cy="4684712"/>
          </a:xfrm>
        </p:spPr>
        <p:txBody>
          <a:bodyPr/>
          <a:lstStyle/>
          <a:p>
            <a:pPr marL="0" indent="0" algn="just">
              <a:buNone/>
            </a:pPr>
            <a:r>
              <a:rPr lang="en-US" sz="2300" b="1" i="1" dirty="0"/>
              <a:t>(c) (2) </a:t>
            </a:r>
            <a:r>
              <a:rPr lang="en-US" sz="2300" i="1" dirty="0"/>
              <a:t>A peace officer shall not use deadly force against a person based on the danger that person poses to themselves, if an objectively reasonable officer would believe the person does not pose an imminent threat of death or serious bodily injury to the peace officer or to another person.</a:t>
            </a:r>
          </a:p>
          <a:p>
            <a:pPr marL="0" indent="0" algn="just">
              <a:buNone/>
            </a:pPr>
            <a:endParaRPr lang="en-US" sz="2300" b="1" i="1" dirty="0"/>
          </a:p>
          <a:p>
            <a:pPr marL="0" indent="0" algn="just">
              <a:buNone/>
            </a:pPr>
            <a:r>
              <a:rPr lang="en-US" sz="2300" b="1" i="1" dirty="0"/>
              <a:t>(d) </a:t>
            </a:r>
            <a:r>
              <a:rPr lang="en-US" sz="2300" i="1" dirty="0"/>
              <a:t>A peace officer who makes or attempts to make an arrest need not retreat or desist from their efforts by reason of the resistance or threatened resistance of the person being arrested. A peace officer shall not be deemed an aggressor or lose the right to self-defense by the use of objectively reasonable force in compliance with subdivisions (b) and</a:t>
            </a:r>
          </a:p>
          <a:p>
            <a:pPr marL="0" indent="0" algn="just">
              <a:buNone/>
            </a:pPr>
            <a:br>
              <a:rPr lang="en-US" sz="2300" i="1" dirty="0"/>
            </a:br>
            <a:r>
              <a:rPr lang="en-US" sz="2300" b="1" i="1" dirty="0"/>
              <a:t>(e) </a:t>
            </a:r>
            <a:r>
              <a:rPr lang="en-US" sz="2300" i="1" dirty="0"/>
              <a:t>to effect the arrest or to prevent escape or to overcome resistance. For the purposes of this subdivision, “retreat” does not mean tactical repositioning or other de-escalation tactics.</a:t>
            </a:r>
          </a:p>
          <a:p>
            <a:pPr marL="0" indent="0" algn="just">
              <a:buNone/>
            </a:pPr>
            <a:br>
              <a:rPr lang="en-US" sz="2300" i="1" dirty="0"/>
            </a:br>
            <a:br>
              <a:rPr lang="en-US" sz="2300" b="1" dirty="0"/>
            </a:br>
            <a:r>
              <a:rPr lang="en-US" sz="2300" b="1" dirty="0"/>
              <a:t>	</a:t>
            </a:r>
            <a:br>
              <a:rPr lang="en-US" sz="2300" dirty="0"/>
            </a:br>
            <a:endParaRPr lang="en-US" sz="2300" dirty="0"/>
          </a:p>
        </p:txBody>
      </p:sp>
    </p:spTree>
    <p:extLst>
      <p:ext uri="{BB962C8B-B14F-4D97-AF65-F5344CB8AC3E}">
        <p14:creationId xmlns:p14="http://schemas.microsoft.com/office/powerpoint/2010/main" val="26732303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AD81CB4D-E218-0A62-8C16-7EDF01FC07AC}"/>
              </a:ext>
            </a:extLst>
          </p:cNvPr>
          <p:cNvSpPr txBox="1">
            <a:spLocks/>
          </p:cNvSpPr>
          <p:nvPr/>
        </p:nvSpPr>
        <p:spPr>
          <a:xfrm>
            <a:off x="1416082" y="1696192"/>
            <a:ext cx="4291035" cy="429765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r>
              <a:rPr lang="en-US" sz="2400" dirty="0">
                <a:solidFill>
                  <a:srgbClr val="0E0E28"/>
                </a:solidFill>
                <a:latin typeface="Arial" panose="020B0604020202020204" pitchFamily="34" charset="0"/>
                <a:cs typeface="Arial" panose="020B0604020202020204" pitchFamily="34" charset="0"/>
              </a:rPr>
              <a:t>Cmdr. Eulalio Villegas</a:t>
            </a:r>
          </a:p>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r>
              <a:rPr lang="en-US" sz="2400" dirty="0">
                <a:solidFill>
                  <a:srgbClr val="0E0E28"/>
                </a:solidFill>
                <a:latin typeface="Arial" panose="020B0604020202020204" pitchFamily="34" charset="0"/>
                <a:cs typeface="Arial" panose="020B0604020202020204" pitchFamily="34" charset="0"/>
              </a:rPr>
              <a:t>Sgt. Gerry Magana </a:t>
            </a:r>
          </a:p>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r>
              <a:rPr lang="en-US" sz="2400" dirty="0">
                <a:solidFill>
                  <a:srgbClr val="0E0E28"/>
                </a:solidFill>
                <a:latin typeface="Arial" panose="020B0604020202020204" pitchFamily="34" charset="0"/>
                <a:cs typeface="Arial" panose="020B0604020202020204" pitchFamily="34" charset="0"/>
              </a:rPr>
              <a:t>Sgt. Jeffrey Alford</a:t>
            </a:r>
          </a:p>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r>
              <a:rPr lang="en-US" sz="2400" dirty="0">
                <a:solidFill>
                  <a:srgbClr val="0E0E28"/>
                </a:solidFill>
                <a:latin typeface="Arial" panose="020B0604020202020204" pitchFamily="34" charset="0"/>
                <a:cs typeface="Arial" panose="020B0604020202020204" pitchFamily="34" charset="0"/>
              </a:rPr>
              <a:t>Detective Jared Dominici</a:t>
            </a:r>
          </a:p>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r>
              <a:rPr lang="en-US" sz="2400" dirty="0">
                <a:solidFill>
                  <a:srgbClr val="0E0E28"/>
                </a:solidFill>
                <a:latin typeface="Arial" panose="020B0604020202020204" pitchFamily="34" charset="0"/>
                <a:cs typeface="Arial" panose="020B0604020202020204" pitchFamily="34" charset="0"/>
              </a:rPr>
              <a:t>Detective Alex Zamora</a:t>
            </a:r>
          </a:p>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r>
              <a:rPr lang="en-US" sz="2400" dirty="0">
                <a:solidFill>
                  <a:srgbClr val="0E0E28"/>
                </a:solidFill>
                <a:latin typeface="Arial" panose="020B0604020202020204" pitchFamily="34" charset="0"/>
                <a:cs typeface="Arial" panose="020B0604020202020204" pitchFamily="34" charset="0"/>
              </a:rPr>
              <a:t>FTO Chris Avila</a:t>
            </a:r>
          </a:p>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r>
              <a:rPr lang="en-US" sz="2400" dirty="0">
                <a:solidFill>
                  <a:srgbClr val="0E0E28"/>
                </a:solidFill>
                <a:latin typeface="Arial" panose="020B0604020202020204" pitchFamily="34" charset="0"/>
                <a:cs typeface="Arial" panose="020B0604020202020204" pitchFamily="34" charset="0"/>
              </a:rPr>
              <a:t>FTO Alex Magana</a:t>
            </a:r>
          </a:p>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endParaRPr lang="en-US" sz="2400" dirty="0">
              <a:solidFill>
                <a:srgbClr val="0E0E28"/>
              </a:solidFill>
              <a:latin typeface="Arial" panose="020B0604020202020204" pitchFamily="34" charset="0"/>
              <a:cs typeface="Arial" panose="020B0604020202020204" pitchFamily="34" charset="0"/>
            </a:endParaRPr>
          </a:p>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endParaRPr lang="en-US" sz="2400" dirty="0">
              <a:solidFill>
                <a:srgbClr val="0E0E28"/>
              </a:solidFill>
              <a:latin typeface="Arial" panose="020B0604020202020204" pitchFamily="34" charset="0"/>
              <a:cs typeface="Arial" panose="020B0604020202020204" pitchFamily="34" charset="0"/>
            </a:endParaRPr>
          </a:p>
        </p:txBody>
      </p:sp>
      <p:sp>
        <p:nvSpPr>
          <p:cNvPr id="7" name="Content Placeholder 2">
            <a:extLst>
              <a:ext uri="{FF2B5EF4-FFF2-40B4-BE49-F238E27FC236}">
                <a16:creationId xmlns:a16="http://schemas.microsoft.com/office/drawing/2014/main" id="{0836FEED-09BD-8562-A92C-E5BBBFC532F5}"/>
              </a:ext>
            </a:extLst>
          </p:cNvPr>
          <p:cNvSpPr txBox="1">
            <a:spLocks/>
          </p:cNvSpPr>
          <p:nvPr/>
        </p:nvSpPr>
        <p:spPr>
          <a:xfrm>
            <a:off x="6335826" y="1520519"/>
            <a:ext cx="4186501" cy="4297650"/>
          </a:xfrm>
          <a:prstGeom prst="rect">
            <a:avLst/>
          </a:prstGeom>
        </p:spPr>
        <p:txBody>
          <a:bodyPr vert="horz" lIns="0" tIns="228600" rIns="0" bIns="457200" rtlCol="0" anchor="t">
            <a:noAutofit/>
          </a:bodyPr>
          <a:lstStyle>
            <a:lvl1pPr marL="0" indent="0" algn="l" defTabSz="457200" rtl="0" eaLnBrk="1" latinLnBrk="0" hangingPunct="1">
              <a:lnSpc>
                <a:spcPts val="2500"/>
              </a:lnSpc>
              <a:spcBef>
                <a:spcPts val="500"/>
              </a:spcBef>
              <a:spcAft>
                <a:spcPts val="500"/>
              </a:spcAft>
              <a:buFont typeface="Arial"/>
              <a:buNone/>
              <a:defRPr sz="1800" b="0" kern="1200" cap="none" spc="10">
                <a:solidFill>
                  <a:schemeClr val="accent3"/>
                </a:solidFill>
                <a:latin typeface="Times New Roman"/>
                <a:ea typeface="+mn-ea"/>
                <a:cs typeface="Times New Roman"/>
              </a:defRPr>
            </a:lvl1pPr>
            <a:lvl2pPr marL="283464" indent="-285750" algn="l" defTabSz="457200" rtl="0" eaLnBrk="1" latinLnBrk="0" hangingPunct="1">
              <a:lnSpc>
                <a:spcPts val="2500"/>
              </a:lnSpc>
              <a:spcBef>
                <a:spcPts val="500"/>
              </a:spcBef>
              <a:spcAft>
                <a:spcPts val="500"/>
              </a:spcAft>
              <a:buClr>
                <a:schemeClr val="tx1"/>
              </a:buClr>
              <a:buFont typeface="Lucida Grande"/>
              <a:buChar char="‣"/>
              <a:defRPr sz="1800" kern="1200" spc="10">
                <a:solidFill>
                  <a:schemeClr val="accent3"/>
                </a:solidFill>
                <a:latin typeface="Times New Roman"/>
                <a:ea typeface="+mn-ea"/>
                <a:cs typeface="Times New Roman"/>
              </a:defRPr>
            </a:lvl2pPr>
            <a:lvl3pPr marL="548640" indent="-228600" algn="l" defTabSz="457200" rtl="0" eaLnBrk="1" latinLnBrk="0" hangingPunct="1">
              <a:lnSpc>
                <a:spcPts val="2500"/>
              </a:lnSpc>
              <a:spcBef>
                <a:spcPts val="500"/>
              </a:spcBef>
              <a:spcAft>
                <a:spcPts val="500"/>
              </a:spcAft>
              <a:buFont typeface="Arial"/>
              <a:buChar char="•"/>
              <a:defRPr sz="1800" kern="1200" spc="10">
                <a:solidFill>
                  <a:schemeClr val="accent3"/>
                </a:solidFill>
                <a:latin typeface="Times New Roman"/>
                <a:ea typeface="+mn-ea"/>
                <a:cs typeface="Times New Roman"/>
              </a:defRPr>
            </a:lvl3pPr>
            <a:lvl4pPr marL="822960" indent="-228600" algn="l" defTabSz="457200" rtl="0" eaLnBrk="1" latinLnBrk="0" hangingPunct="1">
              <a:lnSpc>
                <a:spcPts val="2500"/>
              </a:lnSpc>
              <a:spcBef>
                <a:spcPts val="500"/>
              </a:spcBef>
              <a:spcAft>
                <a:spcPts val="500"/>
              </a:spcAft>
              <a:buFont typeface="Arial"/>
              <a:buChar char="–"/>
              <a:defRPr sz="1800" kern="1200" spc="10">
                <a:solidFill>
                  <a:schemeClr val="accent3"/>
                </a:solidFill>
                <a:latin typeface="Times New Roman"/>
                <a:ea typeface="+mn-ea"/>
                <a:cs typeface="Times New Roman"/>
              </a:defRPr>
            </a:lvl4pPr>
            <a:lvl5pPr marL="1051560" indent="-228600" algn="l" defTabSz="457200" rtl="0" eaLnBrk="1" latinLnBrk="0" hangingPunct="1">
              <a:lnSpc>
                <a:spcPts val="2500"/>
              </a:lnSpc>
              <a:spcBef>
                <a:spcPts val="500"/>
              </a:spcBef>
              <a:spcAft>
                <a:spcPts val="500"/>
              </a:spcAft>
              <a:buSzPct val="100000"/>
              <a:buFont typeface="Lucida Grande"/>
              <a:buChar char="▹"/>
              <a:defRPr sz="1800" kern="1200" spc="10">
                <a:solidFill>
                  <a:schemeClr val="accent3"/>
                </a:solidFill>
                <a:latin typeface="Times New Roman"/>
                <a:ea typeface="+mn-ea"/>
                <a:cs typeface="Times New Roman"/>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r>
              <a:rPr lang="en-US" sz="2400" dirty="0">
                <a:solidFill>
                  <a:srgbClr val="0E0E28"/>
                </a:solidFill>
                <a:latin typeface="Arial" panose="020B0604020202020204" pitchFamily="34" charset="0"/>
                <a:cs typeface="Arial" panose="020B0604020202020204" pitchFamily="34" charset="0"/>
              </a:rPr>
              <a:t>FTO Oscar Solis Officer</a:t>
            </a:r>
          </a:p>
          <a:p>
            <a:pPr marL="617538" lvl="3" indent="-342900" defTabSz="457200">
              <a:lnSpc>
                <a:spcPct val="100000"/>
              </a:lnSpc>
              <a:spcBef>
                <a:spcPts val="0"/>
              </a:spcBef>
              <a:spcAft>
                <a:spcPts val="800"/>
              </a:spcAft>
              <a:buClr>
                <a:srgbClr val="090937"/>
              </a:buClr>
              <a:buSzPct val="125000"/>
              <a:buFont typeface="Arial" panose="020B0604020202020204" pitchFamily="34" charset="0"/>
              <a:buBlip>
                <a:blip r:embed="rId2"/>
              </a:buBlip>
              <a:defRPr/>
            </a:pPr>
            <a:r>
              <a:rPr lang="en-US" sz="2400" dirty="0">
                <a:solidFill>
                  <a:srgbClr val="0E0E28"/>
                </a:solidFill>
                <a:latin typeface="Arial" panose="020B0604020202020204" pitchFamily="34" charset="0"/>
                <a:cs typeface="Arial" panose="020B0604020202020204" pitchFamily="34" charset="0"/>
              </a:rPr>
              <a:t>Officer Ruby Alvarez</a:t>
            </a:r>
          </a:p>
          <a:p>
            <a:pPr marL="617538" lvl="3" indent="-342900">
              <a:lnSpc>
                <a:spcPct val="100000"/>
              </a:lnSpc>
              <a:spcBef>
                <a:spcPts val="0"/>
              </a:spcBef>
              <a:spcAft>
                <a:spcPts val="800"/>
              </a:spcAft>
              <a:buClr>
                <a:srgbClr val="090937"/>
              </a:buClr>
              <a:buSzPct val="125000"/>
              <a:buBlip>
                <a:blip r:embed="rId2"/>
              </a:buBlip>
              <a:defRPr/>
            </a:pPr>
            <a:r>
              <a:rPr lang="en-US" sz="2400" dirty="0">
                <a:solidFill>
                  <a:srgbClr val="0E0E28"/>
                </a:solidFill>
                <a:latin typeface="Arial" panose="020B0604020202020204" pitchFamily="34" charset="0"/>
                <a:cs typeface="Arial" panose="020B0604020202020204" pitchFamily="34" charset="0"/>
              </a:rPr>
              <a:t>Officer Jason Gates</a:t>
            </a:r>
          </a:p>
          <a:p>
            <a:pPr marL="617538" lvl="3" indent="-342900">
              <a:lnSpc>
                <a:spcPct val="100000"/>
              </a:lnSpc>
              <a:spcBef>
                <a:spcPts val="0"/>
              </a:spcBef>
              <a:spcAft>
                <a:spcPts val="800"/>
              </a:spcAft>
              <a:buClr>
                <a:srgbClr val="090937"/>
              </a:buClr>
              <a:buSzPct val="125000"/>
              <a:buBlip>
                <a:blip r:embed="rId2"/>
              </a:buBlip>
              <a:defRPr/>
            </a:pPr>
            <a:r>
              <a:rPr lang="en-US" sz="2400" dirty="0">
                <a:solidFill>
                  <a:srgbClr val="0E0E28"/>
                </a:solidFill>
                <a:latin typeface="Arial" panose="020B0604020202020204" pitchFamily="34" charset="0"/>
                <a:cs typeface="Arial" panose="020B0604020202020204" pitchFamily="34" charset="0"/>
              </a:rPr>
              <a:t>Officer Alex Rodriguez</a:t>
            </a:r>
          </a:p>
          <a:p>
            <a:pPr marL="617538" lvl="3" indent="-342900">
              <a:lnSpc>
                <a:spcPct val="100000"/>
              </a:lnSpc>
              <a:spcBef>
                <a:spcPts val="0"/>
              </a:spcBef>
              <a:spcAft>
                <a:spcPts val="800"/>
              </a:spcAft>
              <a:buClr>
                <a:srgbClr val="090937"/>
              </a:buClr>
              <a:buSzPct val="125000"/>
              <a:buBlip>
                <a:blip r:embed="rId2"/>
              </a:buBlip>
              <a:defRPr/>
            </a:pPr>
            <a:r>
              <a:rPr lang="en-US" sz="2400" dirty="0">
                <a:solidFill>
                  <a:srgbClr val="0E0E28"/>
                </a:solidFill>
                <a:latin typeface="Arial" panose="020B0604020202020204" pitchFamily="34" charset="0"/>
                <a:cs typeface="Arial" panose="020B0604020202020204" pitchFamily="34" charset="0"/>
              </a:rPr>
              <a:t>Officer Katherine Linnane</a:t>
            </a:r>
          </a:p>
          <a:p>
            <a:pPr marL="617538" lvl="3" indent="-342900">
              <a:lnSpc>
                <a:spcPct val="100000"/>
              </a:lnSpc>
              <a:spcBef>
                <a:spcPts val="0"/>
              </a:spcBef>
              <a:spcAft>
                <a:spcPts val="800"/>
              </a:spcAft>
              <a:buClr>
                <a:srgbClr val="090937"/>
              </a:buClr>
              <a:buSzPct val="125000"/>
              <a:buBlip>
                <a:blip r:embed="rId2"/>
              </a:buBlip>
              <a:defRPr/>
            </a:pPr>
            <a:r>
              <a:rPr lang="en-US" sz="2400" dirty="0">
                <a:solidFill>
                  <a:srgbClr val="0E0E28"/>
                </a:solidFill>
                <a:latin typeface="Arial" panose="020B0604020202020204" pitchFamily="34" charset="0"/>
                <a:cs typeface="Arial" panose="020B0604020202020204" pitchFamily="34" charset="0"/>
              </a:rPr>
              <a:t>Officer Robert </a:t>
            </a:r>
            <a:r>
              <a:rPr lang="en-US" sz="2400" dirty="0" err="1">
                <a:solidFill>
                  <a:srgbClr val="0E0E28"/>
                </a:solidFill>
                <a:latin typeface="Arial" panose="020B0604020202020204" pitchFamily="34" charset="0"/>
                <a:cs typeface="Arial" panose="020B0604020202020204" pitchFamily="34" charset="0"/>
              </a:rPr>
              <a:t>Balaoro</a:t>
            </a:r>
            <a:endParaRPr lang="en-US" sz="2400" dirty="0">
              <a:solidFill>
                <a:srgbClr val="0E0E28"/>
              </a:solidFill>
              <a:latin typeface="Arial" panose="020B0604020202020204" pitchFamily="34" charset="0"/>
              <a:cs typeface="Arial" panose="020B0604020202020204" pitchFamily="34" charset="0"/>
            </a:endParaRPr>
          </a:p>
          <a:p>
            <a:pPr marL="617538" lvl="3" indent="-342900">
              <a:lnSpc>
                <a:spcPct val="100000"/>
              </a:lnSpc>
              <a:spcBef>
                <a:spcPts val="0"/>
              </a:spcBef>
              <a:spcAft>
                <a:spcPts val="800"/>
              </a:spcAft>
              <a:buClr>
                <a:srgbClr val="090937"/>
              </a:buClr>
              <a:buSzPct val="125000"/>
              <a:buBlip>
                <a:blip r:embed="rId2"/>
              </a:buBlip>
              <a:defRPr/>
            </a:pPr>
            <a:r>
              <a:rPr lang="en-US" sz="2400" dirty="0">
                <a:solidFill>
                  <a:srgbClr val="0E0E28"/>
                </a:solidFill>
                <a:latin typeface="Arial" panose="020B0604020202020204" pitchFamily="34" charset="0"/>
                <a:cs typeface="Arial" panose="020B0604020202020204" pitchFamily="34" charset="0"/>
              </a:rPr>
              <a:t>Officer Bryan McKinley</a:t>
            </a:r>
          </a:p>
        </p:txBody>
      </p:sp>
      <p:sp>
        <p:nvSpPr>
          <p:cNvPr id="8" name="Text Placeholder 1">
            <a:extLst>
              <a:ext uri="{FF2B5EF4-FFF2-40B4-BE49-F238E27FC236}">
                <a16:creationId xmlns:a16="http://schemas.microsoft.com/office/drawing/2014/main" id="{FD902D83-19A0-42DF-F1AD-6585377D4CED}"/>
              </a:ext>
            </a:extLst>
          </p:cNvPr>
          <p:cNvSpPr>
            <a:spLocks noGrp="1"/>
          </p:cNvSpPr>
          <p:nvPr>
            <p:ph type="body" sz="quarter" idx="10"/>
          </p:nvPr>
        </p:nvSpPr>
        <p:spPr>
          <a:xfrm>
            <a:off x="650875" y="377588"/>
            <a:ext cx="10854187" cy="565338"/>
          </a:xfrm>
        </p:spPr>
        <p:txBody>
          <a:bodyPr/>
          <a:lstStyle/>
          <a:p>
            <a:r>
              <a:rPr lang="en-US" dirty="0"/>
              <a:t>Advanced Officer Training Instructors</a:t>
            </a:r>
          </a:p>
        </p:txBody>
      </p:sp>
    </p:spTree>
    <p:extLst>
      <p:ext uri="{BB962C8B-B14F-4D97-AF65-F5344CB8AC3E}">
        <p14:creationId xmlns:p14="http://schemas.microsoft.com/office/powerpoint/2010/main" val="27260588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31E0FE-96AB-818A-CAA7-595D87AEBB1A}"/>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DC681D76-AFF5-C050-F561-F311F5C1F96A}"/>
              </a:ext>
            </a:extLst>
          </p:cNvPr>
          <p:cNvSpPr>
            <a:spLocks noGrp="1"/>
          </p:cNvSpPr>
          <p:nvPr>
            <p:ph type="body" sz="quarter" idx="10"/>
          </p:nvPr>
        </p:nvSpPr>
        <p:spPr/>
        <p:txBody>
          <a:bodyPr/>
          <a:lstStyle/>
          <a:p>
            <a:r>
              <a:rPr lang="en-US" dirty="0"/>
              <a:t>PC 835a Full Text, Slide 5 of 5</a:t>
            </a:r>
          </a:p>
        </p:txBody>
      </p:sp>
      <p:sp>
        <p:nvSpPr>
          <p:cNvPr id="3" name="Text Placeholder 2">
            <a:extLst>
              <a:ext uri="{FF2B5EF4-FFF2-40B4-BE49-F238E27FC236}">
                <a16:creationId xmlns:a16="http://schemas.microsoft.com/office/drawing/2014/main" id="{19887E87-CAE8-4ECC-BCAD-FE17F5C84602}"/>
              </a:ext>
            </a:extLst>
          </p:cNvPr>
          <p:cNvSpPr>
            <a:spLocks noGrp="1"/>
          </p:cNvSpPr>
          <p:nvPr>
            <p:ph type="body" sz="quarter" idx="11"/>
          </p:nvPr>
        </p:nvSpPr>
        <p:spPr>
          <a:xfrm>
            <a:off x="650875" y="1086644"/>
            <a:ext cx="10607291" cy="4684712"/>
          </a:xfrm>
        </p:spPr>
        <p:txBody>
          <a:bodyPr/>
          <a:lstStyle/>
          <a:p>
            <a:pPr marL="0" indent="0" algn="just">
              <a:buNone/>
            </a:pPr>
            <a:r>
              <a:rPr lang="en-US" sz="2400" b="1" i="1" dirty="0"/>
              <a:t>(e) </a:t>
            </a:r>
            <a:r>
              <a:rPr lang="en-US" sz="2400" i="1" dirty="0"/>
              <a:t>For purposes of this section, the following definitions shall apply:</a:t>
            </a:r>
          </a:p>
          <a:p>
            <a:pPr marL="0" indent="0" algn="just">
              <a:buNone/>
            </a:pPr>
            <a:br>
              <a:rPr lang="en-US" sz="800" i="1" dirty="0"/>
            </a:br>
            <a:r>
              <a:rPr lang="en-US" b="1" dirty="0"/>
              <a:t>	</a:t>
            </a:r>
            <a:r>
              <a:rPr lang="en-US" sz="2000" dirty="0"/>
              <a:t>(1) “Deadly force” means any use of force that creates a substantial risk of causing 	death or serious bodily injury, including, but not limited to, the discharge of a firearm.</a:t>
            </a:r>
          </a:p>
          <a:p>
            <a:pPr marL="0" indent="0" algn="just">
              <a:buNone/>
            </a:pPr>
            <a:endParaRPr lang="en-US" sz="1000" dirty="0"/>
          </a:p>
          <a:p>
            <a:pPr marL="0" indent="0" algn="just">
              <a:buNone/>
            </a:pPr>
            <a:r>
              <a:rPr lang="en-US" sz="2000" dirty="0"/>
              <a:t>	(2) A threat of death or serious bodily injury is “imminent” when, based on the totality 	of the circumstances, a reasonable officer in the same situation would believe that a 	person has the present ability, opportunity, and apparent intent to immediately cause 	death or serious bodily injury to the peace officer or another person. An imminent 	harm is not merely a fear of future harm, no matter how great the fear and no matter 	how great the likelihood of the harm, but is one that, from appearances, must be 	instantly confronted and addressed.</a:t>
            </a:r>
          </a:p>
          <a:p>
            <a:pPr marL="0" indent="0" algn="just">
              <a:buNone/>
            </a:pPr>
            <a:endParaRPr lang="en-US" sz="1000" dirty="0"/>
          </a:p>
          <a:p>
            <a:pPr marL="0" indent="0" algn="just">
              <a:buNone/>
            </a:pPr>
            <a:r>
              <a:rPr lang="en-US" sz="2000" dirty="0"/>
              <a:t>	(3) “Totality of the circumstances” means all facts known to the peace officer at the 	time, including the conduct of the officer and the subject leading up to the use of 	deadly force.</a:t>
            </a:r>
          </a:p>
          <a:p>
            <a:pPr marL="0" indent="0" algn="just">
              <a:buNone/>
            </a:pPr>
            <a:br>
              <a:rPr lang="en-US" dirty="0"/>
            </a:br>
            <a:endParaRPr lang="en-US" sz="1200" dirty="0"/>
          </a:p>
        </p:txBody>
      </p:sp>
      <p:sp>
        <p:nvSpPr>
          <p:cNvPr id="5" name="TextBox 4">
            <a:extLst>
              <a:ext uri="{FF2B5EF4-FFF2-40B4-BE49-F238E27FC236}">
                <a16:creationId xmlns:a16="http://schemas.microsoft.com/office/drawing/2014/main" id="{5EE53E58-BC14-9F8C-1D7D-A80A1DC21D67}"/>
              </a:ext>
            </a:extLst>
          </p:cNvPr>
          <p:cNvSpPr txBox="1"/>
          <p:nvPr/>
        </p:nvSpPr>
        <p:spPr>
          <a:xfrm>
            <a:off x="3474363" y="5638075"/>
            <a:ext cx="5844298" cy="276999"/>
          </a:xfrm>
          <a:prstGeom prst="rect">
            <a:avLst/>
          </a:prstGeom>
          <a:noFill/>
        </p:spPr>
        <p:txBody>
          <a:bodyPr wrap="square" rtlCol="0">
            <a:spAutoFit/>
          </a:bodyPr>
          <a:lstStyle/>
          <a:p>
            <a:r>
              <a:rPr lang="en-US" sz="1200" b="1" dirty="0"/>
              <a:t>(Amended by Stats. 2019, Ch. 170, Sec. 2. (AB 392) Effective January 1, 2020.)</a:t>
            </a:r>
          </a:p>
        </p:txBody>
      </p:sp>
    </p:spTree>
    <p:extLst>
      <p:ext uri="{BB962C8B-B14F-4D97-AF65-F5344CB8AC3E}">
        <p14:creationId xmlns:p14="http://schemas.microsoft.com/office/powerpoint/2010/main" val="358732916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A3264-ACB1-BC56-7BD4-135FEA25CF7E}"/>
              </a:ext>
            </a:extLst>
          </p:cNvPr>
          <p:cNvSpPr>
            <a:spLocks noGrp="1"/>
          </p:cNvSpPr>
          <p:nvPr>
            <p:ph type="title"/>
          </p:nvPr>
        </p:nvSpPr>
        <p:spPr>
          <a:xfrm>
            <a:off x="676254" y="270112"/>
            <a:ext cx="10737968" cy="678177"/>
          </a:xfrm>
        </p:spPr>
        <p:txBody>
          <a:bodyPr anchor="b">
            <a:normAutofit/>
          </a:bodyPr>
          <a:lstStyle/>
          <a:p>
            <a:r>
              <a:rPr lang="en-US" dirty="0"/>
              <a:t>Use of Force Video #2 for Brief Discussion</a:t>
            </a:r>
          </a:p>
        </p:txBody>
      </p:sp>
      <p:sp>
        <p:nvSpPr>
          <p:cNvPr id="3" name="Content Placeholder 2">
            <a:extLst>
              <a:ext uri="{FF2B5EF4-FFF2-40B4-BE49-F238E27FC236}">
                <a16:creationId xmlns:a16="http://schemas.microsoft.com/office/drawing/2014/main" id="{94F19BC9-4B93-B833-B0B1-A423A0C2744C}"/>
              </a:ext>
            </a:extLst>
          </p:cNvPr>
          <p:cNvSpPr>
            <a:spLocks noGrp="1"/>
          </p:cNvSpPr>
          <p:nvPr>
            <p:ph sz="half" idx="10"/>
          </p:nvPr>
        </p:nvSpPr>
        <p:spPr>
          <a:xfrm>
            <a:off x="6180258" y="1402192"/>
            <a:ext cx="5251232" cy="4351338"/>
          </a:xfrm>
        </p:spPr>
        <p:txBody>
          <a:bodyPr>
            <a:normAutofit/>
          </a:bodyPr>
          <a:lstStyle/>
          <a:p>
            <a:pPr marL="0" indent="0" algn="just">
              <a:buNone/>
            </a:pPr>
            <a:r>
              <a:rPr lang="en-US" sz="1800" b="1" dirty="0"/>
              <a:t>Description: </a:t>
            </a:r>
            <a:r>
              <a:rPr lang="en-US" sz="1800" dirty="0"/>
              <a:t>New body camera footage released by the San Bernardino County Sheriff’s Department reveals a harrowing exchange of gunfire at a Victorville gas station that left a longtime sergeant wounded and a 27-year-old suspect dead. </a:t>
            </a:r>
          </a:p>
          <a:p>
            <a:pPr marL="0" indent="0" algn="just">
              <a:buNone/>
            </a:pPr>
            <a:endParaRPr lang="en-US" sz="1800" dirty="0"/>
          </a:p>
          <a:p>
            <a:pPr marL="0" indent="0" algn="just">
              <a:buNone/>
            </a:pPr>
            <a:r>
              <a:rPr lang="en-US" sz="1800" dirty="0"/>
              <a:t>The incident unfolded just after 1:40 p.m. on December 1, 2023, outside the ARCO AMPM convenience store/gas station in the 13600 block of Bear Valley Road, near Amethyst Road. According to sheriff’s officials, a woman locked herself inside the store’s restroom and urged employees to call 911 after her boyfriend, identified as Jorge Cardenas, threatened her with a firearm.</a:t>
            </a:r>
          </a:p>
        </p:txBody>
      </p:sp>
      <p:pic>
        <p:nvPicPr>
          <p:cNvPr id="10" name="Content Placeholder 9" descr="A video of a broken glass door&#10;&#10;AI-generated content may be incorrect.">
            <a:extLst>
              <a:ext uri="{FF2B5EF4-FFF2-40B4-BE49-F238E27FC236}">
                <a16:creationId xmlns:a16="http://schemas.microsoft.com/office/drawing/2014/main" id="{80BCA6CE-E351-DEA8-D702-D4E0ED04A8BC}"/>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76155" y="1941366"/>
            <a:ext cx="5335588" cy="2975268"/>
          </a:xfrm>
        </p:spPr>
      </p:pic>
    </p:spTree>
    <p:extLst>
      <p:ext uri="{BB962C8B-B14F-4D97-AF65-F5344CB8AC3E}">
        <p14:creationId xmlns:p14="http://schemas.microsoft.com/office/powerpoint/2010/main" val="38034013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nline Media 8" title="Bodycam Video Captures Intense Shootout at Victorville Gas Station; Sergeant Wounded, Suspect Killed">
            <a:hlinkClick r:id="" action="ppaction://media"/>
            <a:extLst>
              <a:ext uri="{FF2B5EF4-FFF2-40B4-BE49-F238E27FC236}">
                <a16:creationId xmlns:a16="http://schemas.microsoft.com/office/drawing/2014/main" id="{FB5A1C4F-0A91-E9A7-E0FE-DF0061879A86}"/>
              </a:ext>
            </a:extLst>
          </p:cNvPr>
          <p:cNvPicPr>
            <a:picLocks noGrp="1" noRot="1" noChangeAspect="1"/>
          </p:cNvPicPr>
          <p:nvPr>
            <p:ph sz="half" idx="1"/>
            <a:videoFile r:link="rId1"/>
          </p:nvPr>
        </p:nvPicPr>
        <p:blipFill>
          <a:blip r:embed="rId3"/>
          <a:stretch>
            <a:fillRect/>
          </a:stretch>
        </p:blipFill>
        <p:spPr>
          <a:xfrm>
            <a:off x="0" y="-36023"/>
            <a:ext cx="12265572" cy="6930046"/>
          </a:xfrm>
          <a:prstGeom prst="rect">
            <a:avLst/>
          </a:prstGeom>
          <a:noFill/>
        </p:spPr>
      </p:pic>
    </p:spTree>
    <p:extLst>
      <p:ext uri="{BB962C8B-B14F-4D97-AF65-F5344CB8AC3E}">
        <p14:creationId xmlns:p14="http://schemas.microsoft.com/office/powerpoint/2010/main" val="3596422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9C21DC-608D-A4F3-94E3-7047B01A36D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A26E9590-EC58-F8E7-C90F-71D518E0002F}"/>
              </a:ext>
            </a:extLst>
          </p:cNvPr>
          <p:cNvSpPr>
            <a:spLocks noGrp="1"/>
          </p:cNvSpPr>
          <p:nvPr>
            <p:ph type="body" sz="quarter" idx="10"/>
          </p:nvPr>
        </p:nvSpPr>
        <p:spPr/>
        <p:txBody>
          <a:bodyPr/>
          <a:lstStyle/>
          <a:p>
            <a:r>
              <a:rPr lang="en-US" dirty="0"/>
              <a:t>196 PC </a:t>
            </a:r>
          </a:p>
        </p:txBody>
      </p:sp>
      <p:sp>
        <p:nvSpPr>
          <p:cNvPr id="3" name="Text Placeholder 2">
            <a:extLst>
              <a:ext uri="{FF2B5EF4-FFF2-40B4-BE49-F238E27FC236}">
                <a16:creationId xmlns:a16="http://schemas.microsoft.com/office/drawing/2014/main" id="{150DF950-5D40-6082-A55A-A523D80A129F}"/>
              </a:ext>
            </a:extLst>
          </p:cNvPr>
          <p:cNvSpPr>
            <a:spLocks noGrp="1"/>
          </p:cNvSpPr>
          <p:nvPr>
            <p:ph type="body" sz="quarter" idx="11"/>
          </p:nvPr>
        </p:nvSpPr>
        <p:spPr>
          <a:xfrm>
            <a:off x="649289" y="1160463"/>
            <a:ext cx="8323544" cy="4684712"/>
          </a:xfrm>
        </p:spPr>
        <p:txBody>
          <a:bodyPr/>
          <a:lstStyle/>
          <a:p>
            <a:pPr marL="0" indent="0">
              <a:buNone/>
            </a:pPr>
            <a:endParaRPr lang="en-US" sz="1200" dirty="0"/>
          </a:p>
          <a:p>
            <a:pPr marL="171450" indent="0">
              <a:buNone/>
            </a:pPr>
            <a:r>
              <a:rPr lang="en-US" b="1" dirty="0"/>
              <a:t>Definition revised to rely more heavily on PC 835a - deadly force can only be used when necessary.</a:t>
            </a:r>
            <a:br>
              <a:rPr lang="en-US" b="1" dirty="0"/>
            </a:br>
            <a:endParaRPr lang="en-US" sz="1200" b="1" dirty="0"/>
          </a:p>
          <a:p>
            <a:pPr marL="458788" indent="-287338" algn="just"/>
            <a:r>
              <a:rPr lang="en-US" dirty="0"/>
              <a:t>Homicide is justifiable when committed by peace officers and those acting by their command in their aid and assistance, under either of the following circumstances:</a:t>
            </a:r>
          </a:p>
          <a:p>
            <a:pPr marL="458788" indent="0" algn="just">
              <a:buNone/>
            </a:pPr>
            <a:r>
              <a:rPr lang="en-US" dirty="0"/>
              <a:t>1. In obedience to any judgment of a competent court.</a:t>
            </a:r>
          </a:p>
          <a:p>
            <a:pPr marL="458788" indent="0" algn="just">
              <a:buNone/>
            </a:pPr>
            <a:r>
              <a:rPr lang="en-US" dirty="0"/>
              <a:t>2. When the homicide results from a peace officer's use of force that is in compliance with Section 835a.</a:t>
            </a:r>
          </a:p>
        </p:txBody>
      </p:sp>
      <p:sp>
        <p:nvSpPr>
          <p:cNvPr id="5" name="TextBox 4">
            <a:extLst>
              <a:ext uri="{FF2B5EF4-FFF2-40B4-BE49-F238E27FC236}">
                <a16:creationId xmlns:a16="http://schemas.microsoft.com/office/drawing/2014/main" id="{97158B69-2B15-E200-4BC7-B17C712D429C}"/>
              </a:ext>
            </a:extLst>
          </p:cNvPr>
          <p:cNvSpPr txBox="1"/>
          <p:nvPr/>
        </p:nvSpPr>
        <p:spPr>
          <a:xfrm>
            <a:off x="3443540" y="5832501"/>
            <a:ext cx="5265682" cy="276999"/>
          </a:xfrm>
          <a:prstGeom prst="rect">
            <a:avLst/>
          </a:prstGeom>
          <a:noFill/>
        </p:spPr>
        <p:txBody>
          <a:bodyPr wrap="square" rtlCol="0">
            <a:spAutoFit/>
          </a:bodyPr>
          <a:lstStyle/>
          <a:p>
            <a:r>
              <a:rPr lang="en-US" sz="1200" dirty="0"/>
              <a:t>(Amended by Stats. 2019, Ch. 170, Sec. 1. (AB 392) Effective January 1, 2020.)</a:t>
            </a:r>
          </a:p>
        </p:txBody>
      </p:sp>
      <p:pic>
        <p:nvPicPr>
          <p:cNvPr id="6" name="Picture 5">
            <a:extLst>
              <a:ext uri="{FF2B5EF4-FFF2-40B4-BE49-F238E27FC236}">
                <a16:creationId xmlns:a16="http://schemas.microsoft.com/office/drawing/2014/main" id="{4BD09849-B2FF-B098-BC5C-529E9DAC4FDB}"/>
              </a:ext>
            </a:extLst>
          </p:cNvPr>
          <p:cNvPicPr>
            <a:picLocks noChangeAspect="1"/>
          </p:cNvPicPr>
          <p:nvPr/>
        </p:nvPicPr>
        <p:blipFill rotWithShape="1">
          <a:blip r:embed="rId3"/>
          <a:srcRect l="13370" r="16938"/>
          <a:stretch/>
        </p:blipFill>
        <p:spPr>
          <a:xfrm>
            <a:off x="9169273" y="1613298"/>
            <a:ext cx="2074141" cy="1984114"/>
          </a:xfrm>
          <a:prstGeom prst="rect">
            <a:avLst/>
          </a:prstGeom>
        </p:spPr>
      </p:pic>
      <p:pic>
        <p:nvPicPr>
          <p:cNvPr id="8" name="Picture 7">
            <a:extLst>
              <a:ext uri="{FF2B5EF4-FFF2-40B4-BE49-F238E27FC236}">
                <a16:creationId xmlns:a16="http://schemas.microsoft.com/office/drawing/2014/main" id="{5FA107B9-3C1E-40D7-605C-7C880DC69154}"/>
              </a:ext>
            </a:extLst>
          </p:cNvPr>
          <p:cNvPicPr>
            <a:picLocks noChangeAspect="1"/>
          </p:cNvPicPr>
          <p:nvPr/>
        </p:nvPicPr>
        <p:blipFill rotWithShape="1">
          <a:blip r:embed="rId4"/>
          <a:srcRect l="5737" r="8502"/>
          <a:stretch/>
        </p:blipFill>
        <p:spPr>
          <a:xfrm>
            <a:off x="9164971" y="3693008"/>
            <a:ext cx="2082743" cy="1686826"/>
          </a:xfrm>
          <a:prstGeom prst="rect">
            <a:avLst/>
          </a:prstGeom>
        </p:spPr>
      </p:pic>
    </p:spTree>
    <p:extLst>
      <p:ext uri="{BB962C8B-B14F-4D97-AF65-F5344CB8AC3E}">
        <p14:creationId xmlns:p14="http://schemas.microsoft.com/office/powerpoint/2010/main" val="28766402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E4B680-7DDB-17B2-CDC2-664C97ED290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1FEBA6E6-CB40-2F58-E727-77E6CBA98C1E}"/>
              </a:ext>
            </a:extLst>
          </p:cNvPr>
          <p:cNvSpPr>
            <a:spLocks noGrp="1"/>
          </p:cNvSpPr>
          <p:nvPr>
            <p:ph type="title"/>
          </p:nvPr>
        </p:nvSpPr>
        <p:spPr>
          <a:xfrm>
            <a:off x="676254" y="270112"/>
            <a:ext cx="10737968" cy="678177"/>
          </a:xfrm>
        </p:spPr>
        <p:txBody>
          <a:bodyPr anchor="b">
            <a:normAutofit/>
          </a:bodyPr>
          <a:lstStyle/>
          <a:p>
            <a:r>
              <a:rPr lang="en-US" dirty="0"/>
              <a:t>What Changed?</a:t>
            </a:r>
          </a:p>
        </p:txBody>
      </p:sp>
      <p:pic>
        <p:nvPicPr>
          <p:cNvPr id="6" name="Picture 5" descr="Two police officers in handcuffs&#10;&#10;AI-generated content may be incorrect.">
            <a:extLst>
              <a:ext uri="{FF2B5EF4-FFF2-40B4-BE49-F238E27FC236}">
                <a16:creationId xmlns:a16="http://schemas.microsoft.com/office/drawing/2014/main" id="{66FC7251-5EBD-930B-1CFE-732BBDDBBA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11633" y="1818380"/>
            <a:ext cx="4702589" cy="3526941"/>
          </a:xfrm>
          <a:prstGeom prst="rect">
            <a:avLst/>
          </a:prstGeom>
          <a:noFill/>
        </p:spPr>
      </p:pic>
      <p:sp>
        <p:nvSpPr>
          <p:cNvPr id="5" name="TextBox 4">
            <a:extLst>
              <a:ext uri="{FF2B5EF4-FFF2-40B4-BE49-F238E27FC236}">
                <a16:creationId xmlns:a16="http://schemas.microsoft.com/office/drawing/2014/main" id="{6857076F-4EDC-B51E-B307-1C8082909191}"/>
              </a:ext>
            </a:extLst>
          </p:cNvPr>
          <p:cNvSpPr txBox="1"/>
          <p:nvPr/>
        </p:nvSpPr>
        <p:spPr>
          <a:xfrm>
            <a:off x="434085" y="1458930"/>
            <a:ext cx="5946168" cy="4245842"/>
          </a:xfrm>
          <a:prstGeom prst="rect">
            <a:avLst/>
          </a:prstGeom>
          <a:noFill/>
        </p:spPr>
        <p:txBody>
          <a:bodyPr wrap="square">
            <a:spAutoFit/>
          </a:bodyPr>
          <a:lstStyle/>
          <a:p>
            <a:pPr marL="458788" marR="0" lvl="0" indent="-287338" algn="just" defTabSz="914400" rtl="0" eaLnBrk="1" fontAlgn="auto" latinLnBrk="0" hangingPunct="1">
              <a:lnSpc>
                <a:spcPct val="120000"/>
              </a:lnSpc>
              <a:spcBef>
                <a:spcPts val="100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Removed words, “When necessarily committed in overcoming actual resistance to the execution of some legal process or in the discharge of any other legal duty”</a:t>
            </a:r>
          </a:p>
          <a:p>
            <a:pPr marL="458788" marR="0" lvl="0" indent="-287338" algn="just" defTabSz="914400" rtl="0" eaLnBrk="1" fontAlgn="auto" latinLnBrk="0" hangingPunct="1">
              <a:lnSpc>
                <a:spcPct val="120000"/>
              </a:lnSpc>
              <a:spcBef>
                <a:spcPts val="1000"/>
              </a:spcBef>
              <a:spcAft>
                <a:spcPts val="0"/>
              </a:spcAft>
              <a:buClrTx/>
              <a:buSzTx/>
              <a:buFont typeface="Wingdings" panose="05000000000000000000" pitchFamily="2" charset="2"/>
              <a:buChar char="§"/>
              <a:tabLst/>
              <a:defRPr/>
            </a:pPr>
            <a:r>
              <a:rPr kumimoji="0" lang="en-US" sz="2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Removed words, “When necessarily committed in retaking felons who have been rescued or have escaped, or when necessarily committed in arresting persons charged with felony and who are fleeing from justice or resisting such arrest.”</a:t>
            </a:r>
          </a:p>
        </p:txBody>
      </p:sp>
    </p:spTree>
    <p:extLst>
      <p:ext uri="{BB962C8B-B14F-4D97-AF65-F5344CB8AC3E}">
        <p14:creationId xmlns:p14="http://schemas.microsoft.com/office/powerpoint/2010/main" val="23894216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A3264-ACB1-BC56-7BD4-135FEA25CF7E}"/>
              </a:ext>
            </a:extLst>
          </p:cNvPr>
          <p:cNvSpPr>
            <a:spLocks noGrp="1"/>
          </p:cNvSpPr>
          <p:nvPr>
            <p:ph type="title"/>
          </p:nvPr>
        </p:nvSpPr>
        <p:spPr/>
        <p:txBody>
          <a:bodyPr/>
          <a:lstStyle/>
          <a:p>
            <a:r>
              <a:rPr lang="en-US" dirty="0"/>
              <a:t>Video #3</a:t>
            </a:r>
          </a:p>
        </p:txBody>
      </p:sp>
      <p:sp>
        <p:nvSpPr>
          <p:cNvPr id="3" name="Text Placeholder 3">
            <a:extLst>
              <a:ext uri="{FF2B5EF4-FFF2-40B4-BE49-F238E27FC236}">
                <a16:creationId xmlns:a16="http://schemas.microsoft.com/office/drawing/2014/main" id="{37ED2CBC-BA48-E76A-CEF4-0815BD31D284}"/>
              </a:ext>
            </a:extLst>
          </p:cNvPr>
          <p:cNvSpPr txBox="1">
            <a:spLocks/>
          </p:cNvSpPr>
          <p:nvPr/>
        </p:nvSpPr>
        <p:spPr>
          <a:xfrm>
            <a:off x="617758" y="1086644"/>
            <a:ext cx="10674858" cy="46847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sz="2400" dirty="0"/>
              <a:t>This next video from </a:t>
            </a:r>
            <a:r>
              <a:rPr lang="en-US" sz="2400" i="1" dirty="0"/>
              <a:t>Active Self Protection </a:t>
            </a:r>
            <a:r>
              <a:rPr lang="en-US" sz="2400" dirty="0"/>
              <a:t>examines a real-life police body camera incident involving a suspect armed with a box cutter in Los Angeles. It highlights the challenges of self-defense, the difficulty of disarming an armed assailant, and the importance of situational awareness.</a:t>
            </a:r>
          </a:p>
          <a:p>
            <a:pPr marL="0" indent="0">
              <a:buFont typeface="Arial" panose="020B0604020202020204" pitchFamily="34" charset="0"/>
              <a:buNone/>
            </a:pPr>
            <a:r>
              <a:rPr lang="en-US" sz="1800" b="1" dirty="0"/>
              <a:t>Key Lessons for Law Enforcement:</a:t>
            </a:r>
          </a:p>
          <a:p>
            <a:pPr algn="just">
              <a:buFont typeface="Aptos" panose="020B0004020202020204" pitchFamily="34" charset="0"/>
              <a:buChar char="─"/>
            </a:pPr>
            <a:r>
              <a:rPr lang="en-US" sz="1800" dirty="0"/>
              <a:t>Legal Standards for Use of Force – Officers must make split-second decisions in high-risk situations, balancing the need for lethal vs. non-lethal options.</a:t>
            </a:r>
          </a:p>
          <a:p>
            <a:pPr algn="just">
              <a:buFont typeface="Aptos" panose="020B0004020202020204" pitchFamily="34" charset="0"/>
              <a:buChar char="─"/>
            </a:pPr>
            <a:r>
              <a:rPr lang="en-US" sz="1800" dirty="0"/>
              <a:t>Response Time Challenges – Civilians often face immediate threats before police arrive, reinforcing the importance of personal preparedness.</a:t>
            </a:r>
          </a:p>
          <a:p>
            <a:pPr algn="just">
              <a:buFont typeface="Aptos" panose="020B0004020202020204" pitchFamily="34" charset="0"/>
              <a:buChar char="─"/>
            </a:pPr>
            <a:r>
              <a:rPr lang="en-US" sz="1800" dirty="0"/>
              <a:t>Escalation and Intervention – Multiple attempts to restrain the suspect show the complexities of controlling violent encounters, underscoring the necessity of effective tactics.</a:t>
            </a:r>
          </a:p>
          <a:p>
            <a:pPr algn="just">
              <a:buFont typeface="Aptos" panose="020B0004020202020204" pitchFamily="34" charset="0"/>
              <a:buChar char="─"/>
            </a:pPr>
            <a:r>
              <a:rPr lang="en-US" sz="1800" dirty="0"/>
              <a:t>Policy Debate on Force Options – The video raises questions about a department’s approach to less-lethal force in critical situations, emphasizing the need for decisive action against armed threats.</a:t>
            </a:r>
          </a:p>
          <a:p>
            <a:pPr marL="0" indent="0" algn="just">
              <a:buFont typeface="Arial" panose="020B0604020202020204" pitchFamily="34" charset="0"/>
              <a:buNone/>
            </a:pPr>
            <a:r>
              <a:rPr lang="en-US" sz="1800" b="1" dirty="0"/>
              <a:t>This case reinforces the realities of violent encounters, and the legal standards officers must navigate when responding to deadly force situations.</a:t>
            </a:r>
          </a:p>
          <a:p>
            <a:endParaRPr lang="en-US" dirty="0"/>
          </a:p>
        </p:txBody>
      </p:sp>
    </p:spTree>
    <p:extLst>
      <p:ext uri="{BB962C8B-B14F-4D97-AF65-F5344CB8AC3E}">
        <p14:creationId xmlns:p14="http://schemas.microsoft.com/office/powerpoint/2010/main" val="4144117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A3264-ACB1-BC56-7BD4-135FEA25CF7E}"/>
              </a:ext>
            </a:extLst>
          </p:cNvPr>
          <p:cNvSpPr>
            <a:spLocks noGrp="1"/>
          </p:cNvSpPr>
          <p:nvPr>
            <p:ph type="title"/>
          </p:nvPr>
        </p:nvSpPr>
        <p:spPr/>
        <p:txBody>
          <a:bodyPr/>
          <a:lstStyle/>
          <a:p>
            <a:r>
              <a:rPr lang="en-US" dirty="0"/>
              <a:t>Video 3</a:t>
            </a:r>
          </a:p>
        </p:txBody>
      </p:sp>
      <p:pic>
        <p:nvPicPr>
          <p:cNvPr id="4" name="Picture 3" descr="A video of a car with a person sitting on the side of the road&#10;&#10;AI-generated content may be incorrect.">
            <a:hlinkClick r:id="rId2"/>
            <a:extLst>
              <a:ext uri="{FF2B5EF4-FFF2-40B4-BE49-F238E27FC236}">
                <a16:creationId xmlns:a16="http://schemas.microsoft.com/office/drawing/2014/main" id="{9ED1FD14-35D2-D429-DC68-4A6D5F777E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5468"/>
            <a:ext cx="12301000" cy="6950524"/>
          </a:xfrm>
          <a:prstGeom prst="rect">
            <a:avLst/>
          </a:prstGeom>
        </p:spPr>
      </p:pic>
    </p:spTree>
    <p:extLst>
      <p:ext uri="{BB962C8B-B14F-4D97-AF65-F5344CB8AC3E}">
        <p14:creationId xmlns:p14="http://schemas.microsoft.com/office/powerpoint/2010/main" val="7424135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9F78C-22E2-C09F-9416-0A65C5A7C287}"/>
              </a:ext>
            </a:extLst>
          </p:cNvPr>
          <p:cNvSpPr>
            <a:spLocks noGrp="1"/>
          </p:cNvSpPr>
          <p:nvPr>
            <p:ph type="title"/>
          </p:nvPr>
        </p:nvSpPr>
        <p:spPr/>
        <p:txBody>
          <a:bodyPr/>
          <a:lstStyle/>
          <a:p>
            <a:r>
              <a:rPr lang="en-US" dirty="0"/>
              <a:t>Legal Standards for the Use of Force</a:t>
            </a:r>
          </a:p>
        </p:txBody>
      </p:sp>
      <p:sp>
        <p:nvSpPr>
          <p:cNvPr id="4" name="Text Placeholder 3">
            <a:extLst>
              <a:ext uri="{FF2B5EF4-FFF2-40B4-BE49-F238E27FC236}">
                <a16:creationId xmlns:a16="http://schemas.microsoft.com/office/drawing/2014/main" id="{AD3FBCE3-2869-1B8E-7518-772605DA0B89}"/>
              </a:ext>
            </a:extLst>
          </p:cNvPr>
          <p:cNvSpPr>
            <a:spLocks noGrp="1"/>
          </p:cNvSpPr>
          <p:nvPr>
            <p:ph type="body" sz="quarter" idx="11"/>
          </p:nvPr>
        </p:nvSpPr>
        <p:spPr/>
        <p:txBody>
          <a:bodyPr/>
          <a:lstStyle/>
          <a:p>
            <a:pPr marL="0" indent="0">
              <a:buNone/>
            </a:pPr>
            <a:r>
              <a:rPr lang="en-US" b="1" dirty="0"/>
              <a:t>Peace officer use of force standards are established by federal and state law, and department policy.</a:t>
            </a:r>
          </a:p>
          <a:p>
            <a:r>
              <a:rPr lang="en-US" b="1" dirty="0"/>
              <a:t>Federal Standards:</a:t>
            </a:r>
          </a:p>
          <a:p>
            <a:pPr marL="914400" lvl="1" indent="-457200" algn="just">
              <a:buClr>
                <a:srgbClr val="0E0E28"/>
              </a:buClr>
              <a:buFont typeface="Wingdings" panose="05000000000000000000" pitchFamily="2" charset="2"/>
              <a:buChar char="ü"/>
            </a:pPr>
            <a:r>
              <a:rPr lang="en-US" dirty="0"/>
              <a:t>The Fourth Amendment to the United States Constitution prohibits unreasonable seizure, including the use of force.</a:t>
            </a:r>
          </a:p>
          <a:p>
            <a:pPr marL="914400" lvl="1" indent="-457200" algn="just">
              <a:buClr>
                <a:srgbClr val="0E0E28"/>
              </a:buClr>
              <a:buFont typeface="Wingdings" panose="05000000000000000000" pitchFamily="2" charset="2"/>
              <a:buChar char="ü"/>
            </a:pPr>
            <a:r>
              <a:rPr lang="en-US" dirty="0"/>
              <a:t>Graham v Connor (490 U.S. 386 (1989]) establishes objective reasonableness as the standard for police use of force. This threshold is determined based on consideration of the perspective of an objectively reasonable officer on the scene at the time the force was applied, without the benefit of hindsight.</a:t>
            </a:r>
          </a:p>
          <a:p>
            <a:pPr marL="914400" lvl="1" indent="-457200" algn="just">
              <a:buClr>
                <a:srgbClr val="0E0E28"/>
              </a:buClr>
              <a:buFont typeface="Wingdings" panose="05000000000000000000" pitchFamily="2" charset="2"/>
              <a:buChar char="ü"/>
            </a:pPr>
            <a:r>
              <a:rPr lang="en-US" dirty="0"/>
              <a:t>Officers must consider the totality of the circumstances and be able to articulate all factors which contribute to the application of force.</a:t>
            </a:r>
          </a:p>
          <a:p>
            <a:endParaRPr lang="en-US" dirty="0"/>
          </a:p>
        </p:txBody>
      </p:sp>
    </p:spTree>
    <p:extLst>
      <p:ext uri="{BB962C8B-B14F-4D97-AF65-F5344CB8AC3E}">
        <p14:creationId xmlns:p14="http://schemas.microsoft.com/office/powerpoint/2010/main" val="428239526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9E0224-CC95-A29A-F240-7135600C048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F3D97D-3341-4D55-9147-63D3CED9AC5B}"/>
              </a:ext>
            </a:extLst>
          </p:cNvPr>
          <p:cNvSpPr>
            <a:spLocks noGrp="1"/>
          </p:cNvSpPr>
          <p:nvPr>
            <p:ph type="title"/>
          </p:nvPr>
        </p:nvSpPr>
        <p:spPr/>
        <p:txBody>
          <a:bodyPr/>
          <a:lstStyle/>
          <a:p>
            <a:r>
              <a:rPr lang="en-US" dirty="0"/>
              <a:t>California Standards</a:t>
            </a:r>
          </a:p>
        </p:txBody>
      </p:sp>
      <p:sp>
        <p:nvSpPr>
          <p:cNvPr id="4" name="Text Placeholder 3">
            <a:extLst>
              <a:ext uri="{FF2B5EF4-FFF2-40B4-BE49-F238E27FC236}">
                <a16:creationId xmlns:a16="http://schemas.microsoft.com/office/drawing/2014/main" id="{AB2E74EC-8764-E830-435A-F4B06766B0F9}"/>
              </a:ext>
            </a:extLst>
          </p:cNvPr>
          <p:cNvSpPr>
            <a:spLocks noGrp="1"/>
          </p:cNvSpPr>
          <p:nvPr>
            <p:ph type="body" sz="quarter" idx="11"/>
          </p:nvPr>
        </p:nvSpPr>
        <p:spPr/>
        <p:txBody>
          <a:bodyPr/>
          <a:lstStyle/>
          <a:p>
            <a:pPr marL="0" indent="0">
              <a:buNone/>
            </a:pPr>
            <a:r>
              <a:rPr lang="en-US" b="1" dirty="0"/>
              <a:t>Pursuant to PC § 835(a)(2), the federal standard of objective reasonableness applies with additional considerations:</a:t>
            </a:r>
            <a:br>
              <a:rPr lang="en-US" b="1" dirty="0"/>
            </a:br>
            <a:endParaRPr lang="en-US" sz="1800" b="1" dirty="0"/>
          </a:p>
          <a:p>
            <a:pPr marL="914400" lvl="1" indent="-457200" algn="just">
              <a:buClr>
                <a:srgbClr val="0E0E28"/>
              </a:buClr>
              <a:buFont typeface="Wingdings" panose="05000000000000000000" pitchFamily="2" charset="2"/>
              <a:buChar char="ü"/>
            </a:pPr>
            <a:r>
              <a:rPr lang="en-US" sz="2200" dirty="0"/>
              <a:t>The totality of the circumstances includes pre-force officer conduct (Hayes v. County of San Diego) and subject conduct (PC § 834a and 835a(e)(3)).</a:t>
            </a:r>
          </a:p>
          <a:p>
            <a:pPr marL="914400" lvl="1" indent="-457200" algn="just">
              <a:buClr>
                <a:srgbClr val="0E0E28"/>
              </a:buClr>
              <a:buFont typeface="Wingdings" panose="05000000000000000000" pitchFamily="2" charset="2"/>
              <a:buChar char="ü"/>
            </a:pPr>
            <a:r>
              <a:rPr lang="en-US" sz="2200" dirty="0"/>
              <a:t>Officers have no duty to retreat but should tactically reposition or use other de-escalation tactics when feasible.</a:t>
            </a:r>
          </a:p>
          <a:p>
            <a:pPr marL="914400" lvl="1" indent="-457200" algn="just">
              <a:buClr>
                <a:srgbClr val="0E0E28"/>
              </a:buClr>
              <a:buFont typeface="Wingdings" panose="05000000000000000000" pitchFamily="2" charset="2"/>
              <a:buChar char="ü"/>
            </a:pPr>
            <a:r>
              <a:rPr lang="en-US" sz="2200" dirty="0"/>
              <a:t>Officers may not use deadly force when a suicidal subject is not an imminent threat to the officer or others, but this does not restrict an officer's right to protect self or others from imminent threat.</a:t>
            </a:r>
          </a:p>
          <a:p>
            <a:pPr marL="914400" lvl="1" indent="-457200" algn="just">
              <a:buClr>
                <a:srgbClr val="0E0E28"/>
              </a:buClr>
              <a:buFont typeface="Wingdings" panose="05000000000000000000" pitchFamily="2" charset="2"/>
              <a:buChar char="ü"/>
            </a:pPr>
            <a:r>
              <a:rPr lang="en-US" sz="2200" dirty="0"/>
              <a:t>Deadly force will be used only when necessary in the defense of human life, in consideration of the particular circumstances of each case AND consideration of other available resources and techniques if reasonably safe and feasible to an objectively reasonable officer - PC § 835a(a)(2).</a:t>
            </a:r>
          </a:p>
          <a:p>
            <a:endParaRPr lang="en-US" dirty="0"/>
          </a:p>
        </p:txBody>
      </p:sp>
    </p:spTree>
    <p:extLst>
      <p:ext uri="{BB962C8B-B14F-4D97-AF65-F5344CB8AC3E}">
        <p14:creationId xmlns:p14="http://schemas.microsoft.com/office/powerpoint/2010/main" val="14212703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321905-78F9-C0AF-1323-6DF85DEF53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26C780-3D6B-D3BB-E0B0-36FC86744077}"/>
              </a:ext>
            </a:extLst>
          </p:cNvPr>
          <p:cNvSpPr>
            <a:spLocks noGrp="1"/>
          </p:cNvSpPr>
          <p:nvPr>
            <p:ph type="title"/>
          </p:nvPr>
        </p:nvSpPr>
        <p:spPr>
          <a:xfrm>
            <a:off x="676254" y="270112"/>
            <a:ext cx="10737968" cy="678177"/>
          </a:xfrm>
        </p:spPr>
        <p:txBody>
          <a:bodyPr anchor="b">
            <a:normAutofit/>
          </a:bodyPr>
          <a:lstStyle/>
          <a:p>
            <a:r>
              <a:rPr lang="en-US" dirty="0"/>
              <a:t>Salinas Police Department Policy</a:t>
            </a:r>
          </a:p>
        </p:txBody>
      </p:sp>
      <p:sp>
        <p:nvSpPr>
          <p:cNvPr id="4" name="Text Placeholder 3">
            <a:extLst>
              <a:ext uri="{FF2B5EF4-FFF2-40B4-BE49-F238E27FC236}">
                <a16:creationId xmlns:a16="http://schemas.microsoft.com/office/drawing/2014/main" id="{3CEB4EA5-7F71-7061-D7F1-BBBCCAB50B73}"/>
              </a:ext>
            </a:extLst>
          </p:cNvPr>
          <p:cNvSpPr>
            <a:spLocks noGrp="1"/>
          </p:cNvSpPr>
          <p:nvPr>
            <p:ph sz="half" idx="10"/>
          </p:nvPr>
        </p:nvSpPr>
        <p:spPr>
          <a:xfrm>
            <a:off x="6373304" y="1272548"/>
            <a:ext cx="5125283" cy="4351338"/>
          </a:xfrm>
        </p:spPr>
        <p:txBody>
          <a:bodyPr>
            <a:normAutofit/>
          </a:bodyPr>
          <a:lstStyle/>
          <a:p>
            <a:pPr marL="0" indent="0" algn="just">
              <a:buNone/>
            </a:pPr>
            <a:r>
              <a:rPr lang="en-US" dirty="0"/>
              <a:t>SB230 declares, “A law enforcement agency's use of force policies and training may be introduced as evidence in proceedings involving an officer's use of force. The policies and training may be considered as a factor in the totality of circumstances in determining whether the officer acted reasonably...”</a:t>
            </a:r>
          </a:p>
        </p:txBody>
      </p:sp>
      <p:pic>
        <p:nvPicPr>
          <p:cNvPr id="7" name="Picture 6" descr="A group of people in a classroom&#10;&#10;AI-generated content may be incorrect.">
            <a:extLst>
              <a:ext uri="{FF2B5EF4-FFF2-40B4-BE49-F238E27FC236}">
                <a16:creationId xmlns:a16="http://schemas.microsoft.com/office/drawing/2014/main" id="{35409A8C-F9FA-573C-B7A4-956FD65C3D9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253" y="1272548"/>
            <a:ext cx="5419746" cy="3612282"/>
          </a:xfrm>
          <a:prstGeom prst="rect">
            <a:avLst/>
          </a:prstGeom>
        </p:spPr>
      </p:pic>
      <p:sp>
        <p:nvSpPr>
          <p:cNvPr id="5" name="TextBox 4">
            <a:extLst>
              <a:ext uri="{FF2B5EF4-FFF2-40B4-BE49-F238E27FC236}">
                <a16:creationId xmlns:a16="http://schemas.microsoft.com/office/drawing/2014/main" id="{4979EA84-AC98-96DF-A75C-6CDAE48525EA}"/>
              </a:ext>
            </a:extLst>
          </p:cNvPr>
          <p:cNvSpPr txBox="1"/>
          <p:nvPr/>
        </p:nvSpPr>
        <p:spPr>
          <a:xfrm>
            <a:off x="693413" y="4927850"/>
            <a:ext cx="5385425" cy="1477328"/>
          </a:xfrm>
          <a:prstGeom prst="rect">
            <a:avLst/>
          </a:prstGeom>
          <a:noFill/>
        </p:spPr>
        <p:txBody>
          <a:bodyPr wrap="square">
            <a:spAutoFit/>
          </a:bodyPr>
          <a:lstStyle/>
          <a:p>
            <a:r>
              <a:rPr lang="en-US" i="1" dirty="0"/>
              <a:t>SB 230 works alongside AB 392, which redefined the legal standard for when officers can use deadly force, ensuring that it is only used when "necessary" rather than just "reasonable".</a:t>
            </a:r>
          </a:p>
          <a:p>
            <a:endParaRPr lang="en-US" dirty="0"/>
          </a:p>
        </p:txBody>
      </p:sp>
    </p:spTree>
    <p:extLst>
      <p:ext uri="{BB962C8B-B14F-4D97-AF65-F5344CB8AC3E}">
        <p14:creationId xmlns:p14="http://schemas.microsoft.com/office/powerpoint/2010/main" val="434253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3BE2010-531B-6263-EC8D-4681D4B3A033}"/>
              </a:ext>
            </a:extLst>
          </p:cNvPr>
          <p:cNvSpPr>
            <a:spLocks noGrp="1"/>
          </p:cNvSpPr>
          <p:nvPr>
            <p:ph type="body" sz="quarter" idx="10"/>
          </p:nvPr>
        </p:nvSpPr>
        <p:spPr/>
        <p:txBody>
          <a:bodyPr/>
          <a:lstStyle/>
          <a:p>
            <a:r>
              <a:rPr lang="en-US" dirty="0"/>
              <a:t>Advanced Officer Training 2025</a:t>
            </a:r>
          </a:p>
        </p:txBody>
      </p:sp>
      <p:sp>
        <p:nvSpPr>
          <p:cNvPr id="3" name="Text Placeholder 2">
            <a:extLst>
              <a:ext uri="{FF2B5EF4-FFF2-40B4-BE49-F238E27FC236}">
                <a16:creationId xmlns:a16="http://schemas.microsoft.com/office/drawing/2014/main" id="{61DA395C-FB55-49BD-BB2F-675044CF37A2}"/>
              </a:ext>
            </a:extLst>
          </p:cNvPr>
          <p:cNvSpPr>
            <a:spLocks noGrp="1"/>
          </p:cNvSpPr>
          <p:nvPr>
            <p:ph type="body" sz="quarter" idx="11"/>
          </p:nvPr>
        </p:nvSpPr>
        <p:spPr/>
        <p:txBody>
          <a:bodyPr/>
          <a:lstStyle/>
          <a:p>
            <a:pPr marL="0" indent="0">
              <a:buNone/>
            </a:pPr>
            <a:r>
              <a:rPr lang="en-US" sz="2800" b="1" dirty="0"/>
              <a:t>Course Topics include</a:t>
            </a:r>
            <a:r>
              <a:rPr lang="en-US" sz="2800" dirty="0"/>
              <a:t>:</a:t>
            </a:r>
            <a:br>
              <a:rPr lang="en-US" sz="2800" dirty="0"/>
            </a:br>
            <a:endParaRPr lang="en-US" sz="800" dirty="0"/>
          </a:p>
          <a:p>
            <a:pPr marL="458788" indent="-287338"/>
            <a:r>
              <a:rPr lang="en-US" dirty="0"/>
              <a:t>Statutory Law</a:t>
            </a:r>
          </a:p>
          <a:p>
            <a:pPr marL="458788" indent="-287338"/>
            <a:r>
              <a:rPr lang="en-US" dirty="0"/>
              <a:t>Case Law</a:t>
            </a:r>
          </a:p>
          <a:p>
            <a:pPr marL="458788" indent="-287338"/>
            <a:r>
              <a:rPr lang="en-US" dirty="0"/>
              <a:t>Agency Policies</a:t>
            </a:r>
          </a:p>
          <a:p>
            <a:pPr marL="458788" indent="-287338"/>
            <a:r>
              <a:rPr lang="en-US" dirty="0"/>
              <a:t>Reverence for Human Life</a:t>
            </a:r>
          </a:p>
          <a:p>
            <a:pPr marL="458788" indent="-287338"/>
            <a:r>
              <a:rPr lang="en-US" dirty="0"/>
              <a:t>De-escalation</a:t>
            </a:r>
          </a:p>
          <a:p>
            <a:pPr marL="458788" indent="-287338"/>
            <a:r>
              <a:rPr lang="en-US" dirty="0"/>
              <a:t>Duty to Intercede</a:t>
            </a:r>
          </a:p>
          <a:p>
            <a:pPr marL="458788" indent="-287338"/>
            <a:r>
              <a:rPr lang="en-US" dirty="0"/>
              <a:t>Rendering First-Aid</a:t>
            </a:r>
          </a:p>
          <a:p>
            <a:pPr marL="458788" indent="-287338"/>
            <a:r>
              <a:rPr lang="en-US" dirty="0"/>
              <a:t>Class Exercises / Student Evaluation</a:t>
            </a:r>
          </a:p>
        </p:txBody>
      </p:sp>
      <p:pic>
        <p:nvPicPr>
          <p:cNvPr id="5" name="Picture 4" descr="A police line tape on a street&#10;&#10;AI-generated content may be incorrect.">
            <a:extLst>
              <a:ext uri="{FF2B5EF4-FFF2-40B4-BE49-F238E27FC236}">
                <a16:creationId xmlns:a16="http://schemas.microsoft.com/office/drawing/2014/main" id="{61754664-61B1-A8A4-A669-97B01F3592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3112" y="1156405"/>
            <a:ext cx="4208922" cy="468471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6377658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E82808-38F7-C299-20EF-C0C8F2A308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E60A38-15C1-A989-04D6-AB0C30309B0D}"/>
              </a:ext>
            </a:extLst>
          </p:cNvPr>
          <p:cNvSpPr>
            <a:spLocks noGrp="1"/>
          </p:cNvSpPr>
          <p:nvPr>
            <p:ph type="title"/>
          </p:nvPr>
        </p:nvSpPr>
        <p:spPr/>
        <p:txBody>
          <a:bodyPr/>
          <a:lstStyle/>
          <a:p>
            <a:r>
              <a:rPr lang="en-US" dirty="0"/>
              <a:t>Department Policy, continued</a:t>
            </a:r>
          </a:p>
        </p:txBody>
      </p:sp>
      <p:sp>
        <p:nvSpPr>
          <p:cNvPr id="4" name="Text Placeholder 3">
            <a:extLst>
              <a:ext uri="{FF2B5EF4-FFF2-40B4-BE49-F238E27FC236}">
                <a16:creationId xmlns:a16="http://schemas.microsoft.com/office/drawing/2014/main" id="{07DAE85F-0DA7-B589-DBDF-7846DACE7832}"/>
              </a:ext>
            </a:extLst>
          </p:cNvPr>
          <p:cNvSpPr>
            <a:spLocks noGrp="1"/>
          </p:cNvSpPr>
          <p:nvPr>
            <p:ph type="body" sz="quarter" idx="11"/>
          </p:nvPr>
        </p:nvSpPr>
        <p:spPr/>
        <p:txBody>
          <a:bodyPr/>
          <a:lstStyle/>
          <a:p>
            <a:pPr marL="0" indent="0" algn="just">
              <a:buNone/>
            </a:pPr>
            <a:r>
              <a:rPr lang="en-US" dirty="0"/>
              <a:t>California Government Code § 7286 requires that law enforcement agencies establish and make public a use of force policy no later than January 1, 2021. Each agency's policy must address each of the 23 items required by the statute, including:</a:t>
            </a:r>
          </a:p>
        </p:txBody>
      </p:sp>
      <p:sp>
        <p:nvSpPr>
          <p:cNvPr id="3" name="Text Placeholder 3">
            <a:extLst>
              <a:ext uri="{FF2B5EF4-FFF2-40B4-BE49-F238E27FC236}">
                <a16:creationId xmlns:a16="http://schemas.microsoft.com/office/drawing/2014/main" id="{8BB3D36C-B9AE-0042-475B-6D15AD9B1130}"/>
              </a:ext>
            </a:extLst>
          </p:cNvPr>
          <p:cNvSpPr txBox="1">
            <a:spLocks/>
          </p:cNvSpPr>
          <p:nvPr/>
        </p:nvSpPr>
        <p:spPr>
          <a:xfrm>
            <a:off x="522414" y="2844371"/>
            <a:ext cx="7283769" cy="4684712"/>
          </a:xfrm>
          <a:prstGeom prst="rect">
            <a:avLst/>
          </a:prstGeom>
        </p:spPr>
        <p:txBody>
          <a:bodyPr/>
          <a:lstStyle>
            <a:lvl1pPr marL="228600" indent="-228600" algn="l" defTabSz="914400" rtl="0" eaLnBrk="1" latinLnBrk="0" hangingPunct="1">
              <a:lnSpc>
                <a:spcPct val="90000"/>
              </a:lnSpc>
              <a:spcBef>
                <a:spcPts val="1000"/>
              </a:spcBef>
              <a:buFont typeface="Wingdings" panose="05000000000000000000" pitchFamily="2" charset="2"/>
              <a:buChar char="§"/>
              <a:defRPr sz="2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E0E28"/>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4213" lvl="1" indent="-454025" algn="just">
              <a:buClr>
                <a:srgbClr val="0E0E28"/>
              </a:buClr>
              <a:buFont typeface="+mj-lt"/>
              <a:buAutoNum type="arabicPeriod"/>
            </a:pPr>
            <a:r>
              <a:rPr lang="en-US" sz="2200" dirty="0"/>
              <a:t>A requirement that officers utilize de-escalation techniques, crisis intervention tactics, and other alternatives to force when feasible.</a:t>
            </a:r>
          </a:p>
          <a:p>
            <a:pPr marL="230188" lvl="1" indent="0" algn="just">
              <a:buClr>
                <a:srgbClr val="0E0E28"/>
              </a:buClr>
              <a:buNone/>
            </a:pPr>
            <a:br>
              <a:rPr lang="en-US" sz="800" dirty="0"/>
            </a:br>
            <a:endParaRPr lang="en-US" sz="800" dirty="0"/>
          </a:p>
          <a:p>
            <a:pPr marL="687388" lvl="1" indent="-457200" algn="just">
              <a:buClr>
                <a:srgbClr val="0E0E28"/>
              </a:buClr>
              <a:buFont typeface="+mj-lt"/>
              <a:buAutoNum type="arabicPeriod" startAt="2"/>
            </a:pPr>
            <a:r>
              <a:rPr lang="en-US" sz="2200" dirty="0"/>
              <a:t>A requirement that an officer may only use a level of force that they reasonably believe is proportional to the seriousness of the suspected offense or the reasonably perceived level of actual or threatened resistance.</a:t>
            </a:r>
          </a:p>
          <a:p>
            <a:endParaRPr lang="en-US" dirty="0"/>
          </a:p>
        </p:txBody>
      </p:sp>
      <p:pic>
        <p:nvPicPr>
          <p:cNvPr id="6" name="Picture 5" descr="A hand holding a gavel over a document&#10;&#10;AI-generated content may be incorrect.">
            <a:extLst>
              <a:ext uri="{FF2B5EF4-FFF2-40B4-BE49-F238E27FC236}">
                <a16:creationId xmlns:a16="http://schemas.microsoft.com/office/drawing/2014/main" id="{9FEA5F94-7649-833E-88AE-EDE606D49521}"/>
              </a:ext>
            </a:extLst>
          </p:cNvPr>
          <p:cNvPicPr>
            <a:picLocks noChangeAspect="1"/>
          </p:cNvPicPr>
          <p:nvPr/>
        </p:nvPicPr>
        <p:blipFill>
          <a:blip r:embed="rId2"/>
          <a:stretch>
            <a:fillRect/>
          </a:stretch>
        </p:blipFill>
        <p:spPr>
          <a:xfrm>
            <a:off x="8186057" y="2639144"/>
            <a:ext cx="3206031" cy="3206031"/>
          </a:xfrm>
          <a:prstGeom prst="rect">
            <a:avLst/>
          </a:prstGeom>
        </p:spPr>
      </p:pic>
    </p:spTree>
    <p:extLst>
      <p:ext uri="{BB962C8B-B14F-4D97-AF65-F5344CB8AC3E}">
        <p14:creationId xmlns:p14="http://schemas.microsoft.com/office/powerpoint/2010/main" val="24952787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3177A-0D45-9E27-D8C7-3DEC9E4911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C46B3E-480F-11C9-B022-15561DDF92C9}"/>
              </a:ext>
            </a:extLst>
          </p:cNvPr>
          <p:cNvSpPr>
            <a:spLocks noGrp="1"/>
          </p:cNvSpPr>
          <p:nvPr>
            <p:ph type="title"/>
          </p:nvPr>
        </p:nvSpPr>
        <p:spPr/>
        <p:txBody>
          <a:bodyPr/>
          <a:lstStyle/>
          <a:p>
            <a:r>
              <a:rPr lang="en-US" dirty="0"/>
              <a:t>Department Policy, continued</a:t>
            </a:r>
          </a:p>
        </p:txBody>
      </p:sp>
      <p:sp>
        <p:nvSpPr>
          <p:cNvPr id="4" name="Text Placeholder 3">
            <a:extLst>
              <a:ext uri="{FF2B5EF4-FFF2-40B4-BE49-F238E27FC236}">
                <a16:creationId xmlns:a16="http://schemas.microsoft.com/office/drawing/2014/main" id="{27339DDA-6E4F-49E3-88C4-CC3414729FCD}"/>
              </a:ext>
            </a:extLst>
          </p:cNvPr>
          <p:cNvSpPr>
            <a:spLocks noGrp="1"/>
          </p:cNvSpPr>
          <p:nvPr>
            <p:ph type="body" sz="quarter" idx="11"/>
          </p:nvPr>
        </p:nvSpPr>
        <p:spPr/>
        <p:txBody>
          <a:bodyPr/>
          <a:lstStyle/>
          <a:p>
            <a:pPr marL="684213" lvl="1" indent="-454025">
              <a:buClr>
                <a:srgbClr val="0E0E28"/>
              </a:buClr>
              <a:buFont typeface="+mj-lt"/>
              <a:buAutoNum type="arabicPeriod" startAt="3"/>
            </a:pPr>
            <a:r>
              <a:rPr lang="en-US" sz="2200" dirty="0"/>
              <a:t>A requirement that officers immediately report potential excessive force to a superior officer when present and observing another officer using force that the officer believes to be beyond that which is necessary, as determined by an objectively reasonable officer under the circumstances based upon the totality of information actually known to the officer.</a:t>
            </a:r>
            <a:br>
              <a:rPr lang="en-US" sz="2200" dirty="0"/>
            </a:br>
            <a:endParaRPr lang="en-US" sz="1600" dirty="0"/>
          </a:p>
          <a:p>
            <a:pPr marL="684213" lvl="1" indent="-454025">
              <a:buClr>
                <a:srgbClr val="0E0E28"/>
              </a:buClr>
              <a:buFont typeface="+mj-lt"/>
              <a:buAutoNum type="arabicPeriod" startAt="3"/>
            </a:pPr>
            <a:r>
              <a:rPr lang="en-US" sz="2200" dirty="0"/>
              <a:t>A prohibition on retaliation against an officer that reports a suspected violation of a law or regulation of another officer to a supervisor or other person of the law enforcement agency who has the authority to investigate the violation.</a:t>
            </a:r>
            <a:br>
              <a:rPr lang="en-US" sz="2200" dirty="0"/>
            </a:br>
            <a:endParaRPr lang="en-US" sz="1600" dirty="0"/>
          </a:p>
          <a:p>
            <a:pPr marL="684213" lvl="1" indent="-454025">
              <a:buClr>
                <a:srgbClr val="0E0E28"/>
              </a:buClr>
              <a:buFont typeface="+mj-lt"/>
              <a:buAutoNum type="arabicPeriod" startAt="3"/>
            </a:pPr>
            <a:r>
              <a:rPr lang="en-US" sz="2200" dirty="0"/>
              <a:t>Clear and specific guidelines regarding situations in which officers may or may not draw a firearm or point a firearm at a person.</a:t>
            </a:r>
            <a:br>
              <a:rPr lang="en-US" sz="2200" dirty="0"/>
            </a:br>
            <a:endParaRPr lang="en-US" sz="1600" dirty="0"/>
          </a:p>
          <a:p>
            <a:pPr marL="684213" lvl="1" indent="-454025">
              <a:buClr>
                <a:srgbClr val="0E0E28"/>
              </a:buClr>
              <a:buFont typeface="+mj-lt"/>
              <a:buAutoNum type="arabicPeriod" startAt="3"/>
            </a:pPr>
            <a:r>
              <a:rPr lang="en-US" sz="2200" dirty="0"/>
              <a:t>A requirement that officers consider their surroundings and potential risks to bystanders, to the extent reasonable under the circumstances, before discharging a firearm.</a:t>
            </a:r>
          </a:p>
          <a:p>
            <a:endParaRPr lang="en-US" dirty="0"/>
          </a:p>
        </p:txBody>
      </p:sp>
    </p:spTree>
    <p:extLst>
      <p:ext uri="{BB962C8B-B14F-4D97-AF65-F5344CB8AC3E}">
        <p14:creationId xmlns:p14="http://schemas.microsoft.com/office/powerpoint/2010/main" val="315881087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35EBF-F6D6-69CB-556E-15C3A872EB8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C19CB30-4D83-AAAB-3067-D5FC80EC09A8}"/>
              </a:ext>
            </a:extLst>
          </p:cNvPr>
          <p:cNvSpPr>
            <a:spLocks noGrp="1"/>
          </p:cNvSpPr>
          <p:nvPr>
            <p:ph type="title"/>
          </p:nvPr>
        </p:nvSpPr>
        <p:spPr/>
        <p:txBody>
          <a:bodyPr/>
          <a:lstStyle/>
          <a:p>
            <a:r>
              <a:rPr lang="en-US" dirty="0"/>
              <a:t>Department Policy, continued</a:t>
            </a:r>
          </a:p>
        </p:txBody>
      </p:sp>
      <p:sp>
        <p:nvSpPr>
          <p:cNvPr id="4" name="Text Placeholder 3">
            <a:extLst>
              <a:ext uri="{FF2B5EF4-FFF2-40B4-BE49-F238E27FC236}">
                <a16:creationId xmlns:a16="http://schemas.microsoft.com/office/drawing/2014/main" id="{EB71FB9C-B591-500B-DD99-7ED83D6267FC}"/>
              </a:ext>
            </a:extLst>
          </p:cNvPr>
          <p:cNvSpPr>
            <a:spLocks noGrp="1"/>
          </p:cNvSpPr>
          <p:nvPr>
            <p:ph type="body" sz="quarter" idx="11"/>
          </p:nvPr>
        </p:nvSpPr>
        <p:spPr>
          <a:xfrm>
            <a:off x="653221" y="1324850"/>
            <a:ext cx="10854187" cy="4684712"/>
          </a:xfrm>
        </p:spPr>
        <p:txBody>
          <a:bodyPr/>
          <a:lstStyle/>
          <a:p>
            <a:pPr marL="684213" lvl="1" indent="-454025">
              <a:buClr>
                <a:srgbClr val="0E0E28"/>
              </a:buClr>
              <a:buFont typeface="+mj-lt"/>
              <a:buAutoNum type="arabicPeriod" startAt="7"/>
            </a:pPr>
            <a:r>
              <a:rPr lang="en-US" sz="2200" dirty="0"/>
              <a:t>Procedures for disclosing public records in accordance with Section 832.7.</a:t>
            </a:r>
            <a:br>
              <a:rPr lang="en-US" sz="2200" dirty="0"/>
            </a:br>
            <a:endParaRPr lang="en-US" sz="1600" dirty="0"/>
          </a:p>
          <a:p>
            <a:pPr marL="684213" lvl="1" indent="-454025">
              <a:buClr>
                <a:srgbClr val="0E0E28"/>
              </a:buClr>
              <a:buFont typeface="+mj-lt"/>
              <a:buAutoNum type="arabicPeriod" startAt="7"/>
            </a:pPr>
            <a:r>
              <a:rPr lang="en-US" sz="2200" dirty="0"/>
              <a:t>Procedures for the filing, investigation, and reporting of citizen complaints regarding use of force incidents.</a:t>
            </a:r>
          </a:p>
          <a:p>
            <a:pPr marL="684213" lvl="1" indent="-454025">
              <a:buClr>
                <a:srgbClr val="0E0E28"/>
              </a:buClr>
              <a:buFont typeface="+mj-lt"/>
              <a:buAutoNum type="arabicPeriod" startAt="7"/>
            </a:pPr>
            <a:endParaRPr lang="en-US" sz="1600" dirty="0"/>
          </a:p>
          <a:p>
            <a:pPr marL="684213" lvl="1" indent="-454025">
              <a:buClr>
                <a:srgbClr val="0E0E28"/>
              </a:buClr>
              <a:buFont typeface="+mj-lt"/>
              <a:buAutoNum type="arabicPeriod" startAt="7"/>
            </a:pPr>
            <a:r>
              <a:rPr lang="en-US" sz="2200" dirty="0"/>
              <a:t>A requirement that an officer intercede when present and observing another officer using force that is clearly beyond that which is necessary, as determined by an objectively reasonable officer under the circumstances, taking into account the possibility that other officers may have additional information regarding the threat posed by a subject.</a:t>
            </a:r>
            <a:br>
              <a:rPr lang="en-US" sz="2200" dirty="0"/>
            </a:br>
            <a:endParaRPr lang="en-US" sz="1600" dirty="0"/>
          </a:p>
          <a:p>
            <a:pPr marL="684213" lvl="1" indent="-571500">
              <a:buClr>
                <a:srgbClr val="0E0E28"/>
              </a:buClr>
              <a:buFont typeface="+mj-lt"/>
              <a:buAutoNum type="arabicPeriod" startAt="7"/>
            </a:pPr>
            <a:r>
              <a:rPr lang="en-US" sz="2200" dirty="0"/>
              <a:t>Comprehensive and specific guidelines regarding approved methods and devices available for the application of force.</a:t>
            </a:r>
            <a:endParaRPr lang="en-US" dirty="0"/>
          </a:p>
        </p:txBody>
      </p:sp>
    </p:spTree>
    <p:extLst>
      <p:ext uri="{BB962C8B-B14F-4D97-AF65-F5344CB8AC3E}">
        <p14:creationId xmlns:p14="http://schemas.microsoft.com/office/powerpoint/2010/main" val="75247618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BA37B-0A3F-51B6-C34C-F2C85823D5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B809DAE-E34E-5F1B-788F-69A6236D410B}"/>
              </a:ext>
            </a:extLst>
          </p:cNvPr>
          <p:cNvSpPr>
            <a:spLocks noGrp="1"/>
          </p:cNvSpPr>
          <p:nvPr>
            <p:ph type="title"/>
          </p:nvPr>
        </p:nvSpPr>
        <p:spPr/>
        <p:txBody>
          <a:bodyPr/>
          <a:lstStyle/>
          <a:p>
            <a:r>
              <a:rPr lang="en-US" dirty="0"/>
              <a:t>Department Policy, continued</a:t>
            </a:r>
          </a:p>
        </p:txBody>
      </p:sp>
      <p:sp>
        <p:nvSpPr>
          <p:cNvPr id="4" name="Text Placeholder 3">
            <a:extLst>
              <a:ext uri="{FF2B5EF4-FFF2-40B4-BE49-F238E27FC236}">
                <a16:creationId xmlns:a16="http://schemas.microsoft.com/office/drawing/2014/main" id="{71EF44E5-6C9C-4DC4-5A6B-BCF83369FAE1}"/>
              </a:ext>
            </a:extLst>
          </p:cNvPr>
          <p:cNvSpPr>
            <a:spLocks noGrp="1"/>
          </p:cNvSpPr>
          <p:nvPr>
            <p:ph type="body" sz="quarter" idx="11"/>
          </p:nvPr>
        </p:nvSpPr>
        <p:spPr/>
        <p:txBody>
          <a:bodyPr/>
          <a:lstStyle/>
          <a:p>
            <a:pPr marL="684213" lvl="1" indent="-571500">
              <a:buClr>
                <a:srgbClr val="0E0E28"/>
              </a:buClr>
              <a:buFont typeface="+mj-lt"/>
              <a:buAutoNum type="arabicPeriod" startAt="11"/>
            </a:pPr>
            <a:r>
              <a:rPr lang="en-US" sz="2200" dirty="0"/>
              <a:t>An explicitly stated requirement that officers carry out duties, including use of force, in a manner that is fair and unbiased.</a:t>
            </a:r>
          </a:p>
          <a:p>
            <a:pPr marL="684213" lvl="1" indent="-571500">
              <a:buClr>
                <a:srgbClr val="0E0E28"/>
              </a:buClr>
              <a:buFont typeface="+mj-lt"/>
              <a:buAutoNum type="arabicPeriod" startAt="11"/>
            </a:pPr>
            <a:endParaRPr lang="en-US" sz="1600" dirty="0"/>
          </a:p>
          <a:p>
            <a:pPr marL="684213" lvl="1" indent="-571500">
              <a:buClr>
                <a:srgbClr val="0E0E28"/>
              </a:buClr>
              <a:buFont typeface="+mj-lt"/>
              <a:buAutoNum type="arabicPeriod" startAt="11"/>
            </a:pPr>
            <a:r>
              <a:rPr lang="en-US" sz="2200" dirty="0"/>
              <a:t>Comprehensive and specific guidelines for the application of deadly force.</a:t>
            </a:r>
          </a:p>
          <a:p>
            <a:pPr marL="684213" lvl="1" indent="-571500">
              <a:buClr>
                <a:srgbClr val="0E0E28"/>
              </a:buClr>
              <a:buFont typeface="+mj-lt"/>
              <a:buAutoNum type="arabicPeriod" startAt="11"/>
            </a:pPr>
            <a:endParaRPr lang="en-US" sz="1600" dirty="0"/>
          </a:p>
          <a:p>
            <a:pPr marL="684213" lvl="1" indent="-571500">
              <a:buClr>
                <a:srgbClr val="0E0E28"/>
              </a:buClr>
              <a:buFont typeface="+mj-lt"/>
              <a:buAutoNum type="arabicPeriod" startAt="11"/>
            </a:pPr>
            <a:r>
              <a:rPr lang="en-US" sz="2200" dirty="0"/>
              <a:t>Comprehensive and detailed requirements for prompt internal reporting and notification regarding a use of force incident, including reporting use of force incidents to the Department of Justice in compliance with section 12525.2 [of the California Government Code.]**</a:t>
            </a:r>
            <a:br>
              <a:rPr lang="en-US" sz="2200" dirty="0"/>
            </a:br>
            <a:endParaRPr lang="en-US" sz="1600" dirty="0"/>
          </a:p>
          <a:p>
            <a:pPr marL="684213" lvl="1" indent="-571500">
              <a:buClr>
                <a:srgbClr val="0E0E28"/>
              </a:buClr>
              <a:buFont typeface="+mj-lt"/>
              <a:buAutoNum type="arabicPeriod" startAt="11"/>
            </a:pPr>
            <a:r>
              <a:rPr lang="en-US" sz="2200" dirty="0"/>
              <a:t>The role of supervisors in the review of use of force applications.</a:t>
            </a:r>
            <a:br>
              <a:rPr lang="en-US" sz="2200" dirty="0"/>
            </a:br>
            <a:endParaRPr lang="en-US" sz="1600" dirty="0"/>
          </a:p>
          <a:p>
            <a:pPr marL="684213" lvl="1" indent="-571500">
              <a:buClr>
                <a:srgbClr val="0E0E28"/>
              </a:buClr>
              <a:buFont typeface="+mj-lt"/>
              <a:buAutoNum type="arabicPeriod" startAt="11"/>
            </a:pPr>
            <a:r>
              <a:rPr lang="en-US" sz="2200" dirty="0"/>
              <a:t>A requirement that officers promptly provide, if properly trained, or otherwise promptly procure medical assistance for persons injured in a use of force incident, when reasonable and safe to do so.</a:t>
            </a:r>
            <a:br>
              <a:rPr lang="en-US" sz="2200" dirty="0"/>
            </a:br>
            <a:endParaRPr lang="en-US" sz="2200" dirty="0"/>
          </a:p>
          <a:p>
            <a:pPr marL="914400" lvl="1" indent="-457200">
              <a:buClr>
                <a:srgbClr val="0E0E28"/>
              </a:buClr>
              <a:buFont typeface="+mj-lt"/>
              <a:buAutoNum type="arabicPeriod" startAt="11"/>
            </a:pPr>
            <a:br>
              <a:rPr lang="en-US" sz="2200" dirty="0"/>
            </a:br>
            <a:endParaRPr lang="en-US" sz="2200" dirty="0"/>
          </a:p>
          <a:p>
            <a:endParaRPr lang="en-US" dirty="0"/>
          </a:p>
        </p:txBody>
      </p:sp>
    </p:spTree>
    <p:extLst>
      <p:ext uri="{BB962C8B-B14F-4D97-AF65-F5344CB8AC3E}">
        <p14:creationId xmlns:p14="http://schemas.microsoft.com/office/powerpoint/2010/main" val="30518463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40653-C000-A353-9B31-2038D1432A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8E3C9FB-C700-CFC2-291D-EDD048A33CCA}"/>
              </a:ext>
            </a:extLst>
          </p:cNvPr>
          <p:cNvSpPr>
            <a:spLocks noGrp="1"/>
          </p:cNvSpPr>
          <p:nvPr>
            <p:ph type="title"/>
          </p:nvPr>
        </p:nvSpPr>
        <p:spPr/>
        <p:txBody>
          <a:bodyPr/>
          <a:lstStyle/>
          <a:p>
            <a:r>
              <a:rPr lang="en-US" dirty="0"/>
              <a:t>Department Policy, continued</a:t>
            </a:r>
          </a:p>
        </p:txBody>
      </p:sp>
      <p:sp>
        <p:nvSpPr>
          <p:cNvPr id="4" name="Text Placeholder 3">
            <a:extLst>
              <a:ext uri="{FF2B5EF4-FFF2-40B4-BE49-F238E27FC236}">
                <a16:creationId xmlns:a16="http://schemas.microsoft.com/office/drawing/2014/main" id="{EDDF3D70-15CC-27DE-08C2-8246634DDF82}"/>
              </a:ext>
            </a:extLst>
          </p:cNvPr>
          <p:cNvSpPr>
            <a:spLocks noGrp="1"/>
          </p:cNvSpPr>
          <p:nvPr>
            <p:ph type="body" sz="quarter" idx="11"/>
          </p:nvPr>
        </p:nvSpPr>
        <p:spPr>
          <a:xfrm>
            <a:off x="649288" y="1160463"/>
            <a:ext cx="10580265" cy="4684712"/>
          </a:xfrm>
        </p:spPr>
        <p:txBody>
          <a:bodyPr/>
          <a:lstStyle/>
          <a:p>
            <a:pPr marL="684213" lvl="1" indent="-454025" algn="just">
              <a:buClr>
                <a:srgbClr val="0E0E28"/>
              </a:buClr>
              <a:buFont typeface="+mj-lt"/>
              <a:buAutoNum type="arabicPeriod" startAt="16"/>
            </a:pPr>
            <a:r>
              <a:rPr lang="en-US" sz="2100" dirty="0"/>
              <a:t>Training standards and requirements relating to demonstrated knowledge and understanding of the law enforcement agency's use of force policy by officers, investigators, and supervisors.</a:t>
            </a:r>
          </a:p>
          <a:p>
            <a:pPr marL="684213" lvl="1" indent="-454025" algn="just">
              <a:buClr>
                <a:srgbClr val="0E0E28"/>
              </a:buClr>
              <a:buFont typeface="+mj-lt"/>
              <a:buAutoNum type="arabicPeriod" startAt="16"/>
            </a:pPr>
            <a:endParaRPr lang="en-US" sz="1600" dirty="0"/>
          </a:p>
          <a:p>
            <a:pPr marL="684213" lvl="1" indent="-454025" algn="just">
              <a:buClr>
                <a:srgbClr val="0E0E28"/>
              </a:buClr>
              <a:buFont typeface="+mj-lt"/>
              <a:buAutoNum type="arabicPeriod" startAt="16"/>
            </a:pPr>
            <a:r>
              <a:rPr lang="en-US" sz="2100" dirty="0"/>
              <a:t>Training and guidelines regarding vulnerable populations, including, but not limited to, children, elderly persons, people who are pregnant, and people with physical, mental, and developmental disabilities.</a:t>
            </a:r>
          </a:p>
          <a:p>
            <a:pPr marL="684213" lvl="1" indent="-454025" algn="just">
              <a:buClr>
                <a:srgbClr val="0E0E28"/>
              </a:buClr>
              <a:buFont typeface="+mj-lt"/>
              <a:buAutoNum type="arabicPeriod" startAt="16"/>
            </a:pPr>
            <a:endParaRPr lang="en-US" sz="1600" dirty="0"/>
          </a:p>
          <a:p>
            <a:pPr marL="684213" lvl="1" indent="-454025" algn="just">
              <a:buClr>
                <a:srgbClr val="0E0E28"/>
              </a:buClr>
              <a:buFont typeface="+mj-lt"/>
              <a:buAutoNum type="arabicPeriod" startAt="16"/>
            </a:pPr>
            <a:r>
              <a:rPr lang="en-US" sz="2100" dirty="0"/>
              <a:t>Procedures to prohibit an officer from training other officers for a period of at least three years from the date that an abuse of force complaint against the officer is substantiated.</a:t>
            </a:r>
          </a:p>
          <a:p>
            <a:pPr marL="684213" lvl="1" indent="-454025" algn="just">
              <a:buClr>
                <a:srgbClr val="0E0E28"/>
              </a:buClr>
              <a:buFont typeface="+mj-lt"/>
              <a:buAutoNum type="arabicPeriod" startAt="16"/>
            </a:pPr>
            <a:endParaRPr lang="en-US" sz="1600" dirty="0"/>
          </a:p>
          <a:p>
            <a:pPr marL="684213" lvl="1" indent="-454025" algn="just">
              <a:buClr>
                <a:srgbClr val="0E0E28"/>
              </a:buClr>
              <a:buFont typeface="+mj-lt"/>
              <a:buAutoNum type="arabicPeriod" startAt="16"/>
            </a:pPr>
            <a:r>
              <a:rPr lang="en-US" sz="2100" dirty="0"/>
              <a:t>A requirement that an officer that has received all required training on the requirement to intercede and fails to act pursuant to paragraph (9) be disciplined up to and including in the same manner as the officer that committed the excessive force.</a:t>
            </a:r>
          </a:p>
          <a:p>
            <a:pPr marL="914400" lvl="1" indent="-457200" algn="just">
              <a:buClr>
                <a:srgbClr val="0E0E28"/>
              </a:buClr>
              <a:buFont typeface="+mj-lt"/>
              <a:buAutoNum type="arabicPeriod" startAt="16"/>
            </a:pPr>
            <a:endParaRPr lang="en-US" dirty="0"/>
          </a:p>
        </p:txBody>
      </p:sp>
    </p:spTree>
    <p:extLst>
      <p:ext uri="{BB962C8B-B14F-4D97-AF65-F5344CB8AC3E}">
        <p14:creationId xmlns:p14="http://schemas.microsoft.com/office/powerpoint/2010/main" val="136174563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B19F9-900D-417B-F208-255463D1111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96C6779-7853-4E76-0686-19C3B103E276}"/>
              </a:ext>
            </a:extLst>
          </p:cNvPr>
          <p:cNvSpPr>
            <a:spLocks noGrp="1"/>
          </p:cNvSpPr>
          <p:nvPr>
            <p:ph type="title"/>
          </p:nvPr>
        </p:nvSpPr>
        <p:spPr/>
        <p:txBody>
          <a:bodyPr/>
          <a:lstStyle/>
          <a:p>
            <a:r>
              <a:rPr lang="en-US" dirty="0"/>
              <a:t>Department Policy, continued</a:t>
            </a:r>
          </a:p>
        </p:txBody>
      </p:sp>
      <p:sp>
        <p:nvSpPr>
          <p:cNvPr id="4" name="Text Placeholder 3">
            <a:extLst>
              <a:ext uri="{FF2B5EF4-FFF2-40B4-BE49-F238E27FC236}">
                <a16:creationId xmlns:a16="http://schemas.microsoft.com/office/drawing/2014/main" id="{1AC5A4F3-C395-EEFC-BF99-258C0691F3E4}"/>
              </a:ext>
            </a:extLst>
          </p:cNvPr>
          <p:cNvSpPr>
            <a:spLocks noGrp="1"/>
          </p:cNvSpPr>
          <p:nvPr>
            <p:ph type="body" sz="quarter" idx="11"/>
          </p:nvPr>
        </p:nvSpPr>
        <p:spPr>
          <a:xfrm>
            <a:off x="649288" y="1160463"/>
            <a:ext cx="6328079" cy="4684712"/>
          </a:xfrm>
        </p:spPr>
        <p:txBody>
          <a:bodyPr/>
          <a:lstStyle/>
          <a:p>
            <a:pPr marL="687388" lvl="1" indent="-457200" algn="just">
              <a:buClr>
                <a:srgbClr val="0E0E28"/>
              </a:buClr>
              <a:buFont typeface="+mj-lt"/>
              <a:buAutoNum type="arabicPeriod" startAt="20"/>
            </a:pPr>
            <a:r>
              <a:rPr lang="en-US" sz="2200" dirty="0"/>
              <a:t>Comprehensive and specific guidelines under which the discharge of a firearm at or from a moving vehicle may or may not be permitted.</a:t>
            </a:r>
          </a:p>
          <a:p>
            <a:pPr marL="684213" lvl="1" indent="-454025" algn="just">
              <a:buClr>
                <a:srgbClr val="0E0E28"/>
              </a:buClr>
              <a:buFont typeface="+mj-lt"/>
              <a:buAutoNum type="arabicPeriod" startAt="20"/>
            </a:pPr>
            <a:endParaRPr lang="en-US" sz="1600" dirty="0"/>
          </a:p>
          <a:p>
            <a:pPr marL="687388" lvl="1" indent="-457200" algn="just">
              <a:buClr>
                <a:srgbClr val="0E0E28"/>
              </a:buClr>
              <a:buFont typeface="+mj-lt"/>
              <a:buAutoNum type="arabicPeriod" startAt="20"/>
            </a:pPr>
            <a:r>
              <a:rPr lang="en-US" sz="2200" dirty="0"/>
              <a:t>Factors for evaluating and reviewing all use of force incidents.</a:t>
            </a:r>
          </a:p>
          <a:p>
            <a:pPr marL="684213" lvl="1" indent="-454025" algn="just">
              <a:buClr>
                <a:srgbClr val="0E0E28"/>
              </a:buClr>
              <a:buFont typeface="+mj-lt"/>
              <a:buAutoNum type="arabicPeriod" startAt="20"/>
            </a:pPr>
            <a:endParaRPr lang="en-US" sz="1600" dirty="0"/>
          </a:p>
          <a:p>
            <a:pPr marL="687388" lvl="1" indent="-457200" algn="just">
              <a:buClr>
                <a:srgbClr val="0E0E28"/>
              </a:buClr>
              <a:buFont typeface="+mj-lt"/>
              <a:buAutoNum type="arabicPeriod" startAt="20"/>
            </a:pPr>
            <a:r>
              <a:rPr lang="en-US" sz="2200" dirty="0"/>
              <a:t>Minimum training and course titles required to meet the objectives in the use of force policy.</a:t>
            </a:r>
          </a:p>
          <a:p>
            <a:pPr marL="684213" lvl="1" indent="-454025" algn="just">
              <a:buClr>
                <a:srgbClr val="0E0E28"/>
              </a:buClr>
              <a:buFont typeface="+mj-lt"/>
              <a:buAutoNum type="arabicPeriod" startAt="20"/>
            </a:pPr>
            <a:endParaRPr lang="en-US" sz="1600" dirty="0"/>
          </a:p>
          <a:p>
            <a:pPr marL="687388" lvl="1" indent="-457200" algn="just">
              <a:buClr>
                <a:srgbClr val="0E0E28"/>
              </a:buClr>
              <a:buFont typeface="+mj-lt"/>
              <a:buAutoNum type="arabicPeriod" startAt="20"/>
            </a:pPr>
            <a:r>
              <a:rPr lang="en-US" sz="2200" dirty="0"/>
              <a:t>A requirement for the regular review and updating of the policy to reflect developing practices and procedures.</a:t>
            </a:r>
            <a:endParaRPr lang="en-US" dirty="0"/>
          </a:p>
        </p:txBody>
      </p:sp>
      <p:pic>
        <p:nvPicPr>
          <p:cNvPr id="5" name="Picture 4" descr="A paper with text on it&#10;&#10;AI-generated content may be incorrect.">
            <a:extLst>
              <a:ext uri="{FF2B5EF4-FFF2-40B4-BE49-F238E27FC236}">
                <a16:creationId xmlns:a16="http://schemas.microsoft.com/office/drawing/2014/main" id="{A262398B-E0D3-1262-FA0B-C29C26727A02}"/>
              </a:ext>
            </a:extLst>
          </p:cNvPr>
          <p:cNvPicPr>
            <a:picLocks noChangeAspect="1"/>
          </p:cNvPicPr>
          <p:nvPr/>
        </p:nvPicPr>
        <p:blipFill>
          <a:blip r:embed="rId2">
            <a:extLst>
              <a:ext uri="{28A0092B-C50C-407E-A947-70E740481C1C}">
                <a14:useLocalDpi xmlns:a14="http://schemas.microsoft.com/office/drawing/2010/main" val="0"/>
              </a:ext>
            </a:extLst>
          </a:blip>
          <a:srcRect l="9363" r="7875"/>
          <a:stretch/>
        </p:blipFill>
        <p:spPr>
          <a:xfrm>
            <a:off x="7379208" y="889944"/>
            <a:ext cx="3771900" cy="5003364"/>
          </a:xfrm>
          <a:prstGeom prst="rect">
            <a:avLst/>
          </a:prstGeom>
        </p:spPr>
      </p:pic>
    </p:spTree>
    <p:extLst>
      <p:ext uri="{BB962C8B-B14F-4D97-AF65-F5344CB8AC3E}">
        <p14:creationId xmlns:p14="http://schemas.microsoft.com/office/powerpoint/2010/main" val="186893258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83F1AB-C574-91B4-20CF-2A88D3BE821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DFCD68-611F-EA0C-5A55-A814E71ACE82}"/>
              </a:ext>
            </a:extLst>
          </p:cNvPr>
          <p:cNvSpPr>
            <a:spLocks noGrp="1"/>
          </p:cNvSpPr>
          <p:nvPr>
            <p:ph type="title"/>
          </p:nvPr>
        </p:nvSpPr>
        <p:spPr/>
        <p:txBody>
          <a:bodyPr/>
          <a:lstStyle/>
          <a:p>
            <a:r>
              <a:rPr lang="en-US" dirty="0"/>
              <a:t>Case Law</a:t>
            </a:r>
          </a:p>
        </p:txBody>
      </p:sp>
      <p:sp>
        <p:nvSpPr>
          <p:cNvPr id="4" name="Text Placeholder 3">
            <a:extLst>
              <a:ext uri="{FF2B5EF4-FFF2-40B4-BE49-F238E27FC236}">
                <a16:creationId xmlns:a16="http://schemas.microsoft.com/office/drawing/2014/main" id="{AF5CA94B-3BA2-931B-AFA9-73EEAF62A33C}"/>
              </a:ext>
            </a:extLst>
          </p:cNvPr>
          <p:cNvSpPr>
            <a:spLocks noGrp="1"/>
          </p:cNvSpPr>
          <p:nvPr>
            <p:ph type="body" sz="quarter" idx="11"/>
          </p:nvPr>
        </p:nvSpPr>
        <p:spPr/>
        <p:txBody>
          <a:bodyPr/>
          <a:lstStyle/>
          <a:p>
            <a:pPr marL="0" indent="0">
              <a:buNone/>
            </a:pPr>
            <a:r>
              <a:rPr lang="en-US" b="1" dirty="0"/>
              <a:t>Foundational Case Law</a:t>
            </a:r>
            <a:br>
              <a:rPr lang="en-US" b="1" dirty="0"/>
            </a:br>
            <a:endParaRPr lang="en-US" b="1" dirty="0"/>
          </a:p>
          <a:p>
            <a:pPr marL="514350" indent="-514350">
              <a:buFont typeface="+mj-lt"/>
              <a:buAutoNum type="arabicParenR"/>
            </a:pPr>
            <a:r>
              <a:rPr lang="en-US" dirty="0"/>
              <a:t>Graham v Connor </a:t>
            </a:r>
            <a:r>
              <a:rPr lang="en-US" dirty="0">
                <a:solidFill>
                  <a:schemeClr val="tx2">
                    <a:lumMod val="75000"/>
                    <a:lumOff val="25000"/>
                  </a:schemeClr>
                </a:solidFill>
              </a:rPr>
              <a:t>https://supreme.justia.com/cases/federal/us/490/386/</a:t>
            </a:r>
            <a:br>
              <a:rPr lang="en-US" dirty="0"/>
            </a:br>
            <a:endParaRPr lang="en-US" dirty="0"/>
          </a:p>
          <a:p>
            <a:pPr marL="514350" indent="-514350">
              <a:buFont typeface="+mj-lt"/>
              <a:buAutoNum type="arabicParenR"/>
            </a:pPr>
            <a:r>
              <a:rPr lang="en-US" dirty="0"/>
              <a:t>Tennessee v Garner</a:t>
            </a:r>
            <a:br>
              <a:rPr lang="en-US" dirty="0"/>
            </a:br>
            <a:r>
              <a:rPr lang="en-US" dirty="0">
                <a:solidFill>
                  <a:schemeClr val="tx2">
                    <a:lumMod val="75000"/>
                    <a:lumOff val="25000"/>
                  </a:schemeClr>
                </a:solidFill>
              </a:rPr>
              <a:t>https://supreme.justia.com/cases/federal/us/471/1/</a:t>
            </a:r>
            <a:br>
              <a:rPr lang="en-US" dirty="0">
                <a:solidFill>
                  <a:schemeClr val="tx2">
                    <a:lumMod val="75000"/>
                    <a:lumOff val="25000"/>
                  </a:schemeClr>
                </a:solidFill>
              </a:rPr>
            </a:br>
            <a:endParaRPr lang="en-US" dirty="0">
              <a:solidFill>
                <a:schemeClr val="tx2">
                  <a:lumMod val="75000"/>
                  <a:lumOff val="25000"/>
                </a:schemeClr>
              </a:solidFill>
            </a:endParaRPr>
          </a:p>
          <a:p>
            <a:pPr marL="514350" indent="-514350">
              <a:buFont typeface="+mj-lt"/>
              <a:buAutoNum type="arabicParenR"/>
            </a:pPr>
            <a:r>
              <a:rPr lang="en-US" dirty="0"/>
              <a:t>Hayes v County of San Diego</a:t>
            </a:r>
            <a:br>
              <a:rPr lang="en-US" dirty="0"/>
            </a:br>
            <a:r>
              <a:rPr lang="en-US" dirty="0">
                <a:solidFill>
                  <a:schemeClr val="tx2">
                    <a:lumMod val="75000"/>
                    <a:lumOff val="25000"/>
                  </a:schemeClr>
                </a:solidFill>
              </a:rPr>
              <a:t>https://law.justia.com/cases/california/supreme-court/2013/s193997.html </a:t>
            </a:r>
          </a:p>
          <a:p>
            <a:endParaRPr lang="en-US" dirty="0"/>
          </a:p>
          <a:p>
            <a:endParaRPr lang="en-US" dirty="0"/>
          </a:p>
        </p:txBody>
      </p:sp>
    </p:spTree>
    <p:extLst>
      <p:ext uri="{BB962C8B-B14F-4D97-AF65-F5344CB8AC3E}">
        <p14:creationId xmlns:p14="http://schemas.microsoft.com/office/powerpoint/2010/main" val="42081827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14C89C-4EDF-AEF3-E843-9CFECAC7BD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49FA3D9-FD1C-13C2-A151-0A1DDF3C79B6}"/>
              </a:ext>
            </a:extLst>
          </p:cNvPr>
          <p:cNvSpPr>
            <a:spLocks noGrp="1"/>
          </p:cNvSpPr>
          <p:nvPr>
            <p:ph type="title"/>
          </p:nvPr>
        </p:nvSpPr>
        <p:spPr/>
        <p:txBody>
          <a:bodyPr/>
          <a:lstStyle/>
          <a:p>
            <a:r>
              <a:rPr lang="en-US" dirty="0"/>
              <a:t>Graham v Connor</a:t>
            </a:r>
          </a:p>
        </p:txBody>
      </p:sp>
      <p:sp>
        <p:nvSpPr>
          <p:cNvPr id="4" name="Text Placeholder 3">
            <a:extLst>
              <a:ext uri="{FF2B5EF4-FFF2-40B4-BE49-F238E27FC236}">
                <a16:creationId xmlns:a16="http://schemas.microsoft.com/office/drawing/2014/main" id="{6F2FBFA4-FD10-FCCC-FDDA-74D9D1C15E6B}"/>
              </a:ext>
            </a:extLst>
          </p:cNvPr>
          <p:cNvSpPr>
            <a:spLocks noGrp="1"/>
          </p:cNvSpPr>
          <p:nvPr>
            <p:ph type="body" sz="quarter" idx="11"/>
          </p:nvPr>
        </p:nvSpPr>
        <p:spPr/>
        <p:txBody>
          <a:bodyPr/>
          <a:lstStyle/>
          <a:p>
            <a:pPr marL="0" indent="0" algn="just">
              <a:buNone/>
            </a:pPr>
            <a:r>
              <a:rPr lang="en-US" sz="2000" b="1" dirty="0"/>
              <a:t>Graham v. Connor (1989) established the objective reasonableness standard for police use-of-force claims under the Fourth Amendment.</a:t>
            </a:r>
          </a:p>
          <a:p>
            <a:pPr algn="just"/>
            <a:r>
              <a:rPr lang="en-US" sz="2000" dirty="0" err="1"/>
              <a:t>Dethorne</a:t>
            </a:r>
            <a:r>
              <a:rPr lang="en-US" sz="2000" dirty="0"/>
              <a:t> Graham, a diabetic, was forcibly detained after a police stop, despite explaining his medical emergency. He sued for excessive force, but the lower courts ruled in favor of the officers, applying a substantive due process test. </a:t>
            </a:r>
          </a:p>
          <a:p>
            <a:pPr algn="just"/>
            <a:r>
              <a:rPr lang="en-US" sz="2000" dirty="0"/>
              <a:t>The Supreme Court vacated the decision, </a:t>
            </a:r>
            <a:r>
              <a:rPr lang="en-US" sz="2000" b="1" dirty="0"/>
              <a:t>setting the objective reasonableness standard</a:t>
            </a:r>
            <a:r>
              <a:rPr lang="en-US" sz="2000" dirty="0"/>
              <a:t>, but did not rule on the officer’s actions, leaving that to the lower courts.</a:t>
            </a:r>
          </a:p>
          <a:p>
            <a:pPr algn="just"/>
            <a:r>
              <a:rPr lang="en-US" sz="2000" dirty="0"/>
              <a:t>The District Court ruled that the officers acted in good faith and did not use excessive force.</a:t>
            </a:r>
          </a:p>
          <a:p>
            <a:pPr algn="just"/>
            <a:r>
              <a:rPr lang="en-US" sz="2000" dirty="0"/>
              <a:t>The Fourth Circuit Court of Appeals affirmed the ruling, agreeing that the force was not malicious or sadistic.</a:t>
            </a:r>
          </a:p>
          <a:p>
            <a:pPr algn="just"/>
            <a:r>
              <a:rPr lang="en-US" sz="2000" b="1" dirty="0">
                <a:solidFill>
                  <a:schemeClr val="tx2">
                    <a:lumMod val="75000"/>
                    <a:lumOff val="25000"/>
                  </a:schemeClr>
                </a:solidFill>
              </a:rPr>
              <a:t>The Graham v. Connor ruling established that officers are judged based on the objective reasonableness standard under the Fourth Amendment. Courts assess whether a reasonable officer in the same situation, considering factors like crime severity, immediate threats, and resistance, would deem the force necessary—</a:t>
            </a:r>
            <a:r>
              <a:rPr lang="en-US" sz="2000" b="1" i="1" dirty="0">
                <a:solidFill>
                  <a:schemeClr val="tx2">
                    <a:lumMod val="75000"/>
                    <a:lumOff val="25000"/>
                  </a:schemeClr>
                </a:solidFill>
              </a:rPr>
              <a:t>without relying on hindsight.</a:t>
            </a:r>
          </a:p>
          <a:p>
            <a:pPr algn="just"/>
            <a:endParaRPr lang="en-US" sz="2400" dirty="0"/>
          </a:p>
          <a:p>
            <a:pPr algn="just"/>
            <a:endParaRPr lang="en-US" dirty="0"/>
          </a:p>
        </p:txBody>
      </p:sp>
    </p:spTree>
    <p:extLst>
      <p:ext uri="{BB962C8B-B14F-4D97-AF65-F5344CB8AC3E}">
        <p14:creationId xmlns:p14="http://schemas.microsoft.com/office/powerpoint/2010/main" val="174140710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police badge&#10;&#10;AI-generated content may be incorrect.">
            <a:extLst>
              <a:ext uri="{FF2B5EF4-FFF2-40B4-BE49-F238E27FC236}">
                <a16:creationId xmlns:a16="http://schemas.microsoft.com/office/drawing/2014/main" id="{69C2137D-EA9A-9F7E-7D77-AC413284BAE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9340950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EB1349-68EE-5F3D-43C9-2C431AA387E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5367E10-A4AE-0CC0-DF3A-3F9D1E43A5AA}"/>
              </a:ext>
            </a:extLst>
          </p:cNvPr>
          <p:cNvSpPr>
            <a:spLocks noGrp="1"/>
          </p:cNvSpPr>
          <p:nvPr>
            <p:ph type="title"/>
          </p:nvPr>
        </p:nvSpPr>
        <p:spPr/>
        <p:txBody>
          <a:bodyPr/>
          <a:lstStyle/>
          <a:p>
            <a:r>
              <a:rPr lang="en-US" dirty="0"/>
              <a:t>Tennessee v Garner</a:t>
            </a:r>
          </a:p>
        </p:txBody>
      </p:sp>
      <p:sp>
        <p:nvSpPr>
          <p:cNvPr id="4" name="Text Placeholder 3">
            <a:extLst>
              <a:ext uri="{FF2B5EF4-FFF2-40B4-BE49-F238E27FC236}">
                <a16:creationId xmlns:a16="http://schemas.microsoft.com/office/drawing/2014/main" id="{986A315F-EC59-3F85-8ED7-B9DF1AA86493}"/>
              </a:ext>
            </a:extLst>
          </p:cNvPr>
          <p:cNvSpPr>
            <a:spLocks noGrp="1"/>
          </p:cNvSpPr>
          <p:nvPr>
            <p:ph type="body" sz="quarter" idx="11"/>
          </p:nvPr>
        </p:nvSpPr>
        <p:spPr>
          <a:xfrm>
            <a:off x="655788" y="1011817"/>
            <a:ext cx="10851619" cy="4684712"/>
          </a:xfrm>
        </p:spPr>
        <p:txBody>
          <a:bodyPr/>
          <a:lstStyle/>
          <a:p>
            <a:pPr algn="just"/>
            <a:r>
              <a:rPr lang="en-US" sz="2400" dirty="0"/>
              <a:t>Tennessee v. Garner (1985) set limits on police use of deadly force against fleeing suspects under the Fourth Amendment. The case arose when Memphis police shot and killed Edward Garner, a 15-year-old unarmed burglary suspect, as he tried to climb a fence to escape. His father sued, arguing the shooting violated Garner’s constitutional rights.</a:t>
            </a:r>
            <a:br>
              <a:rPr lang="en-US" sz="2400" dirty="0"/>
            </a:br>
            <a:endParaRPr lang="en-US" sz="1000" dirty="0"/>
          </a:p>
          <a:p>
            <a:pPr marL="0" indent="0" algn="just">
              <a:buNone/>
            </a:pPr>
            <a:r>
              <a:rPr lang="en-US" sz="2400" b="1" i="1" dirty="0"/>
              <a:t>Court Decisions:</a:t>
            </a:r>
          </a:p>
          <a:p>
            <a:pPr lvl="1" algn="just">
              <a:buClr>
                <a:srgbClr val="0E0E28"/>
              </a:buClr>
              <a:buSzPct val="150000"/>
            </a:pPr>
            <a:r>
              <a:rPr lang="en-US" sz="1800" dirty="0">
                <a:solidFill>
                  <a:srgbClr val="0E0E28"/>
                </a:solidFill>
              </a:rPr>
              <a:t>The District Court ruled that the officer’s actions were constitutional under Tennessee law.</a:t>
            </a:r>
          </a:p>
          <a:p>
            <a:pPr lvl="1" algn="just">
              <a:buClr>
                <a:srgbClr val="0E0E28"/>
              </a:buClr>
              <a:buSzPct val="150000"/>
            </a:pPr>
            <a:r>
              <a:rPr lang="en-US" sz="1800" dirty="0">
                <a:solidFill>
                  <a:srgbClr val="0E0E28"/>
                </a:solidFill>
              </a:rPr>
              <a:t>The Sixth Circuit Court of Appeals reversed, finding the use of deadly force unreasonable under the Fourth Amendment.</a:t>
            </a:r>
          </a:p>
          <a:p>
            <a:pPr lvl="1" algn="just">
              <a:buClr>
                <a:srgbClr val="0E0E28"/>
              </a:buClr>
              <a:buSzPct val="150000"/>
            </a:pPr>
            <a:r>
              <a:rPr lang="en-US" sz="1800" b="1" dirty="0">
                <a:solidFill>
                  <a:srgbClr val="0E0E28"/>
                </a:solidFill>
              </a:rPr>
              <a:t>The Supreme Court affirmed, holding that deadly force may ONLY be used IF the suspect poses a significant threat of death or serious injury. The ruling struck down Tennessee’s law allowing deadly force against all fleeing felons</a:t>
            </a:r>
            <a:r>
              <a:rPr lang="en-US" sz="2200" b="1" dirty="0">
                <a:solidFill>
                  <a:srgbClr val="0E0E28"/>
                </a:solidFill>
              </a:rPr>
              <a:t>.</a:t>
            </a:r>
          </a:p>
          <a:p>
            <a:pPr algn="just"/>
            <a:r>
              <a:rPr lang="en-US" sz="2400" b="1" dirty="0">
                <a:solidFill>
                  <a:schemeClr val="tx2">
                    <a:lumMod val="75000"/>
                    <a:lumOff val="25000"/>
                  </a:schemeClr>
                </a:solidFill>
              </a:rPr>
              <a:t>This case reshaped police policies nationwide, restricting the use of deadly force in pursuit situations. </a:t>
            </a:r>
          </a:p>
          <a:p>
            <a:pPr marL="0" indent="0" algn="just">
              <a:buNone/>
            </a:pPr>
            <a:endParaRPr lang="en-US" sz="2400" b="1" dirty="0">
              <a:solidFill>
                <a:schemeClr val="tx2">
                  <a:lumMod val="75000"/>
                  <a:lumOff val="25000"/>
                </a:schemeClr>
              </a:solidFill>
              <a:highlight>
                <a:srgbClr val="FFFF00"/>
              </a:highlight>
            </a:endParaRPr>
          </a:p>
          <a:p>
            <a:pPr algn="just"/>
            <a:endParaRPr lang="en-US" sz="2400" dirty="0"/>
          </a:p>
          <a:p>
            <a:pPr algn="just"/>
            <a:endParaRPr lang="en-US" dirty="0"/>
          </a:p>
        </p:txBody>
      </p:sp>
    </p:spTree>
    <p:extLst>
      <p:ext uri="{BB962C8B-B14F-4D97-AF65-F5344CB8AC3E}">
        <p14:creationId xmlns:p14="http://schemas.microsoft.com/office/powerpoint/2010/main" val="17412429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E0EC8657-700D-E92E-804F-AD2CFD329394}"/>
              </a:ext>
            </a:extLst>
          </p:cNvPr>
          <p:cNvSpPr>
            <a:spLocks noGrp="1"/>
          </p:cNvSpPr>
          <p:nvPr>
            <p:ph type="body" sz="quarter" idx="10"/>
          </p:nvPr>
        </p:nvSpPr>
        <p:spPr/>
        <p:txBody>
          <a:bodyPr/>
          <a:lstStyle/>
          <a:p>
            <a:r>
              <a:rPr lang="en-US" dirty="0"/>
              <a:t>Course Objectives</a:t>
            </a:r>
          </a:p>
        </p:txBody>
      </p:sp>
      <p:sp>
        <p:nvSpPr>
          <p:cNvPr id="5" name="Text Placeholder 2">
            <a:extLst>
              <a:ext uri="{FF2B5EF4-FFF2-40B4-BE49-F238E27FC236}">
                <a16:creationId xmlns:a16="http://schemas.microsoft.com/office/drawing/2014/main" id="{351464C0-6B77-6098-68D9-02E150866EE7}"/>
              </a:ext>
            </a:extLst>
          </p:cNvPr>
          <p:cNvSpPr txBox="1">
            <a:spLocks/>
          </p:cNvSpPr>
          <p:nvPr/>
        </p:nvSpPr>
        <p:spPr>
          <a:xfrm>
            <a:off x="649288" y="1160463"/>
            <a:ext cx="10869612" cy="46847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b="1" dirty="0">
                <a:latin typeface="Arial" panose="020B0604020202020204" pitchFamily="34" charset="0"/>
                <a:cs typeface="Arial" panose="020B0604020202020204" pitchFamily="34" charset="0"/>
              </a:rPr>
              <a:t>Course Objectives include</a:t>
            </a:r>
            <a:r>
              <a:rPr lang="en-US" dirty="0">
                <a:latin typeface="Arial" panose="020B0604020202020204" pitchFamily="34" charset="0"/>
                <a:cs typeface="Arial" panose="020B0604020202020204" pitchFamily="34" charset="0"/>
              </a:rPr>
              <a:t>:</a:t>
            </a:r>
            <a:br>
              <a:rPr lang="en-US" dirty="0">
                <a:latin typeface="Arial" panose="020B0604020202020204" pitchFamily="34" charset="0"/>
                <a:cs typeface="Arial" panose="020B0604020202020204" pitchFamily="34" charset="0"/>
              </a:rPr>
            </a:br>
            <a:endParaRPr lang="en-US" sz="1200" dirty="0">
              <a:latin typeface="Arial" panose="020B0604020202020204" pitchFamily="34" charset="0"/>
              <a:cs typeface="Arial" panose="020B0604020202020204" pitchFamily="34" charset="0"/>
            </a:endParaRPr>
          </a:p>
          <a:p>
            <a:pPr marL="458788" indent="-287338">
              <a:buFont typeface="Wingdings" panose="05000000000000000000" pitchFamily="2" charset="2"/>
              <a:buChar char="§"/>
            </a:pPr>
            <a:r>
              <a:rPr lang="en-US" dirty="0">
                <a:latin typeface="Arial" panose="020B0604020202020204" pitchFamily="34" charset="0"/>
                <a:cs typeface="Arial" panose="020B0604020202020204" pitchFamily="34" charset="0"/>
              </a:rPr>
              <a:t>Demonstrate knowledge of use of force laws</a:t>
            </a:r>
          </a:p>
          <a:p>
            <a:pPr marL="458788" indent="-287338">
              <a:buFont typeface="Wingdings" panose="05000000000000000000" pitchFamily="2" charset="2"/>
              <a:buChar char="§"/>
            </a:pPr>
            <a:r>
              <a:rPr lang="en-US" dirty="0">
                <a:latin typeface="Arial" panose="020B0604020202020204" pitchFamily="34" charset="0"/>
                <a:cs typeface="Arial" panose="020B0604020202020204" pitchFamily="34" charset="0"/>
              </a:rPr>
              <a:t>Demonstrate knowledge of individual agency’s use of force policies</a:t>
            </a:r>
          </a:p>
          <a:p>
            <a:pPr marL="458788" indent="-287338">
              <a:buFont typeface="Wingdings" panose="05000000000000000000" pitchFamily="2" charset="2"/>
              <a:buChar char="§"/>
            </a:pPr>
            <a:r>
              <a:rPr lang="en-US" dirty="0">
                <a:latin typeface="Arial" panose="020B0604020202020204" pitchFamily="34" charset="0"/>
                <a:cs typeface="Arial" panose="020B0604020202020204" pitchFamily="34" charset="0"/>
              </a:rPr>
              <a:t>Demonstrate an understanding of force options and decision-making with every technique and exercise, to include:</a:t>
            </a:r>
          </a:p>
          <a:p>
            <a:pPr marL="1143000" lvl="1" indent="-514350">
              <a:buFont typeface="+mj-lt"/>
              <a:buAutoNum type="arabicPeriod"/>
            </a:pPr>
            <a:r>
              <a:rPr lang="en-US" dirty="0">
                <a:latin typeface="Arial" panose="020B0604020202020204" pitchFamily="34" charset="0"/>
                <a:cs typeface="Arial" panose="020B0604020202020204" pitchFamily="34" charset="0"/>
              </a:rPr>
              <a:t>Reverence for Human Life</a:t>
            </a:r>
          </a:p>
          <a:p>
            <a:pPr marL="1143000" lvl="1" indent="-514350">
              <a:buFont typeface="+mj-lt"/>
              <a:buAutoNum type="arabicPeriod"/>
            </a:pPr>
            <a:r>
              <a:rPr lang="en-US" dirty="0">
                <a:latin typeface="Arial" panose="020B0604020202020204" pitchFamily="34" charset="0"/>
                <a:cs typeface="Arial" panose="020B0604020202020204" pitchFamily="34" charset="0"/>
              </a:rPr>
              <a:t>De-Escalation and Verbal Commands</a:t>
            </a:r>
          </a:p>
          <a:p>
            <a:pPr marL="1143000" lvl="1" indent="-514350">
              <a:buFont typeface="+mj-lt"/>
              <a:buAutoNum type="arabicPeriod"/>
            </a:pPr>
            <a:r>
              <a:rPr lang="en-US" dirty="0">
                <a:latin typeface="Arial" panose="020B0604020202020204" pitchFamily="34" charset="0"/>
                <a:cs typeface="Arial" panose="020B0604020202020204" pitchFamily="34" charset="0"/>
              </a:rPr>
              <a:t>Rendering First-Aid</a:t>
            </a:r>
          </a:p>
          <a:p>
            <a:pPr marL="1143000" lvl="1" indent="-514350">
              <a:buFont typeface="+mj-lt"/>
              <a:buAutoNum type="arabicPeriod"/>
            </a:pPr>
            <a:r>
              <a:rPr lang="en-US" dirty="0">
                <a:latin typeface="Arial" panose="020B0604020202020204" pitchFamily="34" charset="0"/>
                <a:cs typeface="Arial" panose="020B0604020202020204" pitchFamily="34" charset="0"/>
              </a:rPr>
              <a:t>Legal Duty to Intercede and Report Excessive Force to a Superior Officer</a:t>
            </a:r>
          </a:p>
        </p:txBody>
      </p:sp>
    </p:spTree>
    <p:extLst>
      <p:ext uri="{BB962C8B-B14F-4D97-AF65-F5344CB8AC3E}">
        <p14:creationId xmlns:p14="http://schemas.microsoft.com/office/powerpoint/2010/main" val="129311588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70000B-EA67-EE50-2313-40945F2CCFD8}"/>
            </a:ext>
          </a:extLst>
        </p:cNvPr>
        <p:cNvGrpSpPr/>
        <p:nvPr/>
      </p:nvGrpSpPr>
      <p:grpSpPr>
        <a:xfrm>
          <a:off x="0" y="0"/>
          <a:ext cx="0" cy="0"/>
          <a:chOff x="0" y="0"/>
          <a:chExt cx="0" cy="0"/>
        </a:xfrm>
      </p:grpSpPr>
      <p:pic>
        <p:nvPicPr>
          <p:cNvPr id="6" name="Picture 5" descr="A police badge with text&#10;&#10;AI-generated content may be incorrect.">
            <a:extLst>
              <a:ext uri="{FF2B5EF4-FFF2-40B4-BE49-F238E27FC236}">
                <a16:creationId xmlns:a16="http://schemas.microsoft.com/office/drawing/2014/main" id="{B9C0A378-135B-C96D-49FF-69A247510A8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6869420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235664-38AF-CCC8-9714-00223B2497F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0D73C5-1154-0881-E9B7-80F5F6B6202A}"/>
              </a:ext>
            </a:extLst>
          </p:cNvPr>
          <p:cNvSpPr>
            <a:spLocks noGrp="1"/>
          </p:cNvSpPr>
          <p:nvPr>
            <p:ph type="title"/>
          </p:nvPr>
        </p:nvSpPr>
        <p:spPr/>
        <p:txBody>
          <a:bodyPr/>
          <a:lstStyle/>
          <a:p>
            <a:r>
              <a:rPr lang="en-US" dirty="0"/>
              <a:t>Hayes v. County of San Diego</a:t>
            </a:r>
          </a:p>
        </p:txBody>
      </p:sp>
      <p:sp>
        <p:nvSpPr>
          <p:cNvPr id="4" name="Text Placeholder 3">
            <a:extLst>
              <a:ext uri="{FF2B5EF4-FFF2-40B4-BE49-F238E27FC236}">
                <a16:creationId xmlns:a16="http://schemas.microsoft.com/office/drawing/2014/main" id="{E180ADFC-AA03-3780-5784-5AFAE39A375C}"/>
              </a:ext>
            </a:extLst>
          </p:cNvPr>
          <p:cNvSpPr>
            <a:spLocks noGrp="1"/>
          </p:cNvSpPr>
          <p:nvPr>
            <p:ph type="body" sz="quarter" idx="11"/>
          </p:nvPr>
        </p:nvSpPr>
        <p:spPr>
          <a:xfrm>
            <a:off x="649288" y="1160463"/>
            <a:ext cx="10858120" cy="4684712"/>
          </a:xfrm>
        </p:spPr>
        <p:txBody>
          <a:bodyPr/>
          <a:lstStyle/>
          <a:p>
            <a:pPr marL="0" indent="0" algn="just">
              <a:buNone/>
            </a:pPr>
            <a:r>
              <a:rPr lang="en-US" sz="2400" dirty="0"/>
              <a:t>Hayes v. County of San Diego (2013) was a California Supreme Court case on police liability in negligence claims involving deadly force. Shane Hayes was shot by deputies after approaching them with a raised knife in his home. His daughter sued, arguing the officers’ pre-shooting conduct contributed to his wrongful death.</a:t>
            </a:r>
          </a:p>
          <a:p>
            <a:pPr marL="0" indent="0" algn="just">
              <a:buNone/>
            </a:pPr>
            <a:endParaRPr lang="en-US" sz="400" dirty="0"/>
          </a:p>
          <a:p>
            <a:pPr marL="0" indent="0" algn="just">
              <a:buNone/>
            </a:pPr>
            <a:r>
              <a:rPr lang="en-US" sz="2400" b="1" i="1" dirty="0"/>
              <a:t>Court Decisions:</a:t>
            </a:r>
          </a:p>
          <a:p>
            <a:pPr lvl="1" algn="just">
              <a:buClr>
                <a:schemeClr val="tx1"/>
              </a:buClr>
              <a:buSzPct val="150000"/>
            </a:pPr>
            <a:r>
              <a:rPr lang="en-US" sz="1800" b="1" dirty="0">
                <a:solidFill>
                  <a:srgbClr val="0E0E28"/>
                </a:solidFill>
              </a:rPr>
              <a:t>The California Supreme Court held that officers can be liable if their pre-shooting actions contributed to an unreasonable use of deadly force, expanding police negligence claims.</a:t>
            </a:r>
          </a:p>
          <a:p>
            <a:pPr algn="just"/>
            <a:r>
              <a:rPr lang="en-US" sz="2400" b="1" dirty="0">
                <a:solidFill>
                  <a:schemeClr val="tx2">
                    <a:lumMod val="75000"/>
                    <a:lumOff val="25000"/>
                  </a:schemeClr>
                </a:solidFill>
              </a:rPr>
              <a:t>This ruling emphasized the importance of evaluating all circumstances leading up to a police shooting. In this case, it was ruled that officers need to fully assess the situation, including a subject’s potential intoxication or other relevant considerations before use of force actions taken.</a:t>
            </a:r>
          </a:p>
          <a:p>
            <a:pPr algn="just"/>
            <a:br>
              <a:rPr lang="en-US" sz="2400" b="1" dirty="0">
                <a:solidFill>
                  <a:schemeClr val="tx2">
                    <a:lumMod val="75000"/>
                    <a:lumOff val="25000"/>
                  </a:schemeClr>
                </a:solidFill>
              </a:rPr>
            </a:br>
            <a:endParaRPr lang="en-US" sz="2400" b="1" dirty="0">
              <a:solidFill>
                <a:schemeClr val="tx2">
                  <a:lumMod val="75000"/>
                  <a:lumOff val="25000"/>
                </a:schemeClr>
              </a:solidFill>
            </a:endParaRPr>
          </a:p>
          <a:p>
            <a:pPr algn="just"/>
            <a:endParaRPr lang="en-US" dirty="0"/>
          </a:p>
        </p:txBody>
      </p:sp>
    </p:spTree>
    <p:extLst>
      <p:ext uri="{BB962C8B-B14F-4D97-AF65-F5344CB8AC3E}">
        <p14:creationId xmlns:p14="http://schemas.microsoft.com/office/powerpoint/2010/main" val="205809350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3B2150-6A59-C63F-EA59-4BD101513F10}"/>
            </a:ext>
          </a:extLst>
        </p:cNvPr>
        <p:cNvGrpSpPr/>
        <p:nvPr/>
      </p:nvGrpSpPr>
      <p:grpSpPr>
        <a:xfrm>
          <a:off x="0" y="0"/>
          <a:ext cx="0" cy="0"/>
          <a:chOff x="0" y="0"/>
          <a:chExt cx="0" cy="0"/>
        </a:xfrm>
      </p:grpSpPr>
      <p:pic>
        <p:nvPicPr>
          <p:cNvPr id="5" name="Picture 4" descr="A police badge on a black background&#10;&#10;AI-generated content may be incorrect.">
            <a:extLst>
              <a:ext uri="{FF2B5EF4-FFF2-40B4-BE49-F238E27FC236}">
                <a16:creationId xmlns:a16="http://schemas.microsoft.com/office/drawing/2014/main" id="{CF2BB591-4D41-EED6-90EF-E47A07772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51017133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2B6949-EB35-C55E-1109-027062FA065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0C664E-5A91-8FB5-0DAA-BEF3176D63CD}"/>
              </a:ext>
            </a:extLst>
          </p:cNvPr>
          <p:cNvSpPr>
            <a:spLocks noGrp="1"/>
          </p:cNvSpPr>
          <p:nvPr>
            <p:ph type="title"/>
          </p:nvPr>
        </p:nvSpPr>
        <p:spPr/>
        <p:txBody>
          <a:bodyPr/>
          <a:lstStyle/>
          <a:p>
            <a:r>
              <a:rPr lang="en-US" dirty="0"/>
              <a:t>SPD’s Use of Force Policy</a:t>
            </a:r>
          </a:p>
        </p:txBody>
      </p:sp>
      <p:pic>
        <p:nvPicPr>
          <p:cNvPr id="7" name="Picture 6" descr="A close-up of a document&#10;&#10;AI-generated content may be incorrect.">
            <a:extLst>
              <a:ext uri="{FF2B5EF4-FFF2-40B4-BE49-F238E27FC236}">
                <a16:creationId xmlns:a16="http://schemas.microsoft.com/office/drawing/2014/main" id="{C67D75B5-EEC6-9C19-9CF1-CBB5C14F39A5}"/>
              </a:ext>
            </a:extLst>
          </p:cNvPr>
          <p:cNvPicPr>
            <a:picLocks noChangeAspect="1"/>
          </p:cNvPicPr>
          <p:nvPr/>
        </p:nvPicPr>
        <p:blipFill>
          <a:blip r:embed="rId2">
            <a:extLst>
              <a:ext uri="{28A0092B-C50C-407E-A947-70E740481C1C}">
                <a14:useLocalDpi xmlns:a14="http://schemas.microsoft.com/office/drawing/2010/main" val="0"/>
              </a:ext>
            </a:extLst>
          </a:blip>
          <a:srcRect l="1053" r="1567"/>
          <a:stretch/>
        </p:blipFill>
        <p:spPr>
          <a:xfrm>
            <a:off x="655789" y="1120478"/>
            <a:ext cx="3918857" cy="4917972"/>
          </a:xfrm>
          <a:prstGeom prst="rect">
            <a:avLst/>
          </a:prstGeom>
        </p:spPr>
      </p:pic>
      <p:pic>
        <p:nvPicPr>
          <p:cNvPr id="9" name="Picture 8" descr="A screenshot of a computer&#10;&#10;AI-generated content may be incorrect.">
            <a:extLst>
              <a:ext uri="{FF2B5EF4-FFF2-40B4-BE49-F238E27FC236}">
                <a16:creationId xmlns:a16="http://schemas.microsoft.com/office/drawing/2014/main" id="{331932EF-D2C7-C1CB-A013-1CDEFE27DACD}"/>
              </a:ext>
            </a:extLst>
          </p:cNvPr>
          <p:cNvPicPr>
            <a:picLocks noChangeAspect="1"/>
          </p:cNvPicPr>
          <p:nvPr/>
        </p:nvPicPr>
        <p:blipFill>
          <a:blip r:embed="rId3">
            <a:extLst>
              <a:ext uri="{28A0092B-C50C-407E-A947-70E740481C1C}">
                <a14:useLocalDpi xmlns:a14="http://schemas.microsoft.com/office/drawing/2010/main" val="0"/>
              </a:ext>
            </a:extLst>
          </a:blip>
          <a:srcRect b="61270"/>
          <a:stretch/>
        </p:blipFill>
        <p:spPr>
          <a:xfrm>
            <a:off x="4484073" y="1120478"/>
            <a:ext cx="7287254" cy="748862"/>
          </a:xfrm>
          <a:prstGeom prst="rect">
            <a:avLst/>
          </a:prstGeom>
        </p:spPr>
      </p:pic>
      <p:sp>
        <p:nvSpPr>
          <p:cNvPr id="11" name="TextBox 10">
            <a:extLst>
              <a:ext uri="{FF2B5EF4-FFF2-40B4-BE49-F238E27FC236}">
                <a16:creationId xmlns:a16="http://schemas.microsoft.com/office/drawing/2014/main" id="{11CF3300-1EC1-555D-4C34-557C61B104A0}"/>
              </a:ext>
            </a:extLst>
          </p:cNvPr>
          <p:cNvSpPr txBox="1"/>
          <p:nvPr/>
        </p:nvSpPr>
        <p:spPr>
          <a:xfrm>
            <a:off x="4702012" y="2724899"/>
            <a:ext cx="7044934" cy="3046988"/>
          </a:xfrm>
          <a:prstGeom prst="rect">
            <a:avLst/>
          </a:prstGeom>
          <a:noFill/>
        </p:spPr>
        <p:txBody>
          <a:bodyPr wrap="square">
            <a:spAutoFit/>
          </a:bodyPr>
          <a:lstStyle/>
          <a:p>
            <a:pPr algn="just"/>
            <a:r>
              <a:rPr lang="en-US" sz="2400" dirty="0">
                <a:latin typeface="Arial" panose="020B0604020202020204" pitchFamily="34" charset="0"/>
                <a:cs typeface="Arial" panose="020B0604020202020204" pitchFamily="34" charset="0"/>
              </a:rPr>
              <a:t>Our policies define what we expect from our officers and shape our training programs. We update our policies to follow national best practices and include community feedback.</a:t>
            </a:r>
          </a:p>
          <a:p>
            <a:endParaRPr lang="en-US" sz="2400" dirty="0">
              <a:latin typeface="Arial" panose="020B0604020202020204" pitchFamily="34" charset="0"/>
              <a:cs typeface="Arial" panose="020B0604020202020204" pitchFamily="34" charset="0"/>
            </a:endParaRPr>
          </a:p>
          <a:p>
            <a:pPr algn="just"/>
            <a:r>
              <a:rPr lang="en-US" sz="2400" dirty="0">
                <a:latin typeface="Arial" panose="020B0604020202020204" pitchFamily="34" charset="0"/>
                <a:cs typeface="Arial" panose="020B0604020202020204" pitchFamily="34" charset="0"/>
              </a:rPr>
              <a:t>On our website, the public can look through policies of the Salinas Police Department, including Use of Force, Policy 300.</a:t>
            </a:r>
          </a:p>
        </p:txBody>
      </p:sp>
      <p:sp>
        <p:nvSpPr>
          <p:cNvPr id="12" name="TextBox 11">
            <a:extLst>
              <a:ext uri="{FF2B5EF4-FFF2-40B4-BE49-F238E27FC236}">
                <a16:creationId xmlns:a16="http://schemas.microsoft.com/office/drawing/2014/main" id="{01AC2CE2-0950-B3F7-5D8B-BD4AE1732B4F}"/>
              </a:ext>
            </a:extLst>
          </p:cNvPr>
          <p:cNvSpPr txBox="1"/>
          <p:nvPr/>
        </p:nvSpPr>
        <p:spPr>
          <a:xfrm>
            <a:off x="4484073" y="2117165"/>
            <a:ext cx="7249976" cy="492443"/>
          </a:xfrm>
          <a:prstGeom prst="rect">
            <a:avLst/>
          </a:prstGeom>
          <a:noFill/>
        </p:spPr>
        <p:txBody>
          <a:bodyPr wrap="square" rtlCol="0">
            <a:spAutoFit/>
          </a:bodyPr>
          <a:lstStyle/>
          <a:p>
            <a:pPr algn="ctr"/>
            <a:r>
              <a:rPr lang="en-US" sz="2600" b="1" dirty="0"/>
              <a:t>Department Policies Shape Who We Are</a:t>
            </a:r>
          </a:p>
        </p:txBody>
      </p:sp>
    </p:spTree>
    <p:extLst>
      <p:ext uri="{BB962C8B-B14F-4D97-AF65-F5344CB8AC3E}">
        <p14:creationId xmlns:p14="http://schemas.microsoft.com/office/powerpoint/2010/main" val="57312919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E9C373-D9F6-BAFA-5A3A-DFCCC2196D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4E5028-2238-2389-49D1-77440ECDE21C}"/>
              </a:ext>
            </a:extLst>
          </p:cNvPr>
          <p:cNvSpPr>
            <a:spLocks noGrp="1"/>
          </p:cNvSpPr>
          <p:nvPr>
            <p:ph type="title"/>
          </p:nvPr>
        </p:nvSpPr>
        <p:spPr>
          <a:xfrm>
            <a:off x="676254" y="270112"/>
            <a:ext cx="10737968" cy="678177"/>
          </a:xfrm>
        </p:spPr>
        <p:txBody>
          <a:bodyPr anchor="b">
            <a:normAutofit/>
          </a:bodyPr>
          <a:lstStyle/>
          <a:p>
            <a:r>
              <a:rPr lang="en-US" dirty="0"/>
              <a:t>The Duty to Intercede</a:t>
            </a:r>
          </a:p>
        </p:txBody>
      </p:sp>
      <p:sp>
        <p:nvSpPr>
          <p:cNvPr id="4" name="Text Placeholder 3">
            <a:extLst>
              <a:ext uri="{FF2B5EF4-FFF2-40B4-BE49-F238E27FC236}">
                <a16:creationId xmlns:a16="http://schemas.microsoft.com/office/drawing/2014/main" id="{F9CCCF78-3ACD-1F55-4E6C-C6A865FD5FAF}"/>
              </a:ext>
            </a:extLst>
          </p:cNvPr>
          <p:cNvSpPr>
            <a:spLocks noGrp="1"/>
          </p:cNvSpPr>
          <p:nvPr>
            <p:ph sz="half" idx="1"/>
          </p:nvPr>
        </p:nvSpPr>
        <p:spPr>
          <a:xfrm>
            <a:off x="676254" y="1168990"/>
            <a:ext cx="5301129" cy="4351338"/>
          </a:xfrm>
        </p:spPr>
        <p:txBody>
          <a:bodyPr>
            <a:normAutofit lnSpcReduction="10000"/>
          </a:bodyPr>
          <a:lstStyle/>
          <a:p>
            <a:pPr marL="0" indent="0">
              <a:buNone/>
            </a:pPr>
            <a:r>
              <a:rPr lang="en-US" sz="2600" dirty="0"/>
              <a:t>Federal and state laws describe sworn peace officers' duty to intercede upon witnessing an excessive use of force.</a:t>
            </a:r>
            <a:br>
              <a:rPr lang="en-US" sz="2600" dirty="0"/>
            </a:br>
            <a:endParaRPr lang="en-US" sz="2600" dirty="0"/>
          </a:p>
          <a:p>
            <a:pPr marL="458788" indent="-287338" algn="just"/>
            <a:r>
              <a:rPr lang="en-US" sz="2600" dirty="0"/>
              <a:t>Federal - Title 18, United States Code (U.S.C) § 242 describes the criminal deprivation of civil rights.</a:t>
            </a:r>
          </a:p>
          <a:p>
            <a:pPr marL="458788" indent="-287338" algn="just"/>
            <a:r>
              <a:rPr lang="en-US" sz="2600" dirty="0"/>
              <a:t>State - California Government Code § 7286(a)(4) defines “intercede.”</a:t>
            </a:r>
          </a:p>
          <a:p>
            <a:pPr algn="just"/>
            <a:endParaRPr lang="en-US" sz="2600" dirty="0"/>
          </a:p>
          <a:p>
            <a:pPr algn="just"/>
            <a:endParaRPr lang="en-US" sz="2600" dirty="0"/>
          </a:p>
        </p:txBody>
      </p:sp>
      <p:pic>
        <p:nvPicPr>
          <p:cNvPr id="5" name="Picture 4" descr="A group of people talking&#10;&#10;AI-generated content may be incorrect.">
            <a:extLst>
              <a:ext uri="{FF2B5EF4-FFF2-40B4-BE49-F238E27FC236}">
                <a16:creationId xmlns:a16="http://schemas.microsoft.com/office/drawing/2014/main" id="{1B9FAD25-C4AB-75F8-0D86-0505195897C9}"/>
              </a:ext>
            </a:extLst>
          </p:cNvPr>
          <p:cNvPicPr>
            <a:picLocks noChangeAspect="1"/>
          </p:cNvPicPr>
          <p:nvPr/>
        </p:nvPicPr>
        <p:blipFill>
          <a:blip r:embed="rId2">
            <a:extLst>
              <a:ext uri="{28A0092B-C50C-407E-A947-70E740481C1C}">
                <a14:useLocalDpi xmlns:a14="http://schemas.microsoft.com/office/drawing/2010/main" val="0"/>
              </a:ext>
            </a:extLst>
          </a:blip>
          <a:srcRect l="16265" r="14762" b="-1"/>
          <a:stretch/>
        </p:blipFill>
        <p:spPr>
          <a:xfrm>
            <a:off x="6275426" y="1279853"/>
            <a:ext cx="5138796" cy="4190925"/>
          </a:xfrm>
          <a:prstGeom prst="rect">
            <a:avLst/>
          </a:prstGeom>
          <a:noFill/>
        </p:spPr>
      </p:pic>
    </p:spTree>
    <p:extLst>
      <p:ext uri="{BB962C8B-B14F-4D97-AF65-F5344CB8AC3E}">
        <p14:creationId xmlns:p14="http://schemas.microsoft.com/office/powerpoint/2010/main" val="224799980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5D434-D43A-D68B-9144-04CF9F769137}"/>
            </a:ext>
          </a:extLst>
        </p:cNvPr>
        <p:cNvGrpSpPr/>
        <p:nvPr/>
      </p:nvGrpSpPr>
      <p:grpSpPr>
        <a:xfrm>
          <a:off x="0" y="0"/>
          <a:ext cx="0" cy="0"/>
          <a:chOff x="0" y="0"/>
          <a:chExt cx="0" cy="0"/>
        </a:xfrm>
      </p:grpSpPr>
      <p:pic>
        <p:nvPicPr>
          <p:cNvPr id="3" name="Picture 2" descr="A close up of a badge&#10;&#10;AI-generated content may be incorrect.">
            <a:extLst>
              <a:ext uri="{FF2B5EF4-FFF2-40B4-BE49-F238E27FC236}">
                <a16:creationId xmlns:a16="http://schemas.microsoft.com/office/drawing/2014/main" id="{47B58547-C696-59EE-5BBE-0B4C7A5DF7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429249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711FE-F83C-87ED-0C52-56CC9D147D4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E69428-AA4C-BBA8-903D-FB4A11C16A36}"/>
              </a:ext>
            </a:extLst>
          </p:cNvPr>
          <p:cNvSpPr>
            <a:spLocks noGrp="1"/>
          </p:cNvSpPr>
          <p:nvPr>
            <p:ph type="title"/>
          </p:nvPr>
        </p:nvSpPr>
        <p:spPr/>
        <p:txBody>
          <a:bodyPr/>
          <a:lstStyle/>
          <a:p>
            <a:r>
              <a:rPr lang="en-US" dirty="0"/>
              <a:t>Policy Requirements</a:t>
            </a:r>
          </a:p>
        </p:txBody>
      </p:sp>
      <p:sp>
        <p:nvSpPr>
          <p:cNvPr id="4" name="Text Placeholder 3">
            <a:extLst>
              <a:ext uri="{FF2B5EF4-FFF2-40B4-BE49-F238E27FC236}">
                <a16:creationId xmlns:a16="http://schemas.microsoft.com/office/drawing/2014/main" id="{55033881-B9E2-50B0-2D54-DCC5887033FC}"/>
              </a:ext>
            </a:extLst>
          </p:cNvPr>
          <p:cNvSpPr>
            <a:spLocks noGrp="1"/>
          </p:cNvSpPr>
          <p:nvPr>
            <p:ph type="body" sz="quarter" idx="11"/>
          </p:nvPr>
        </p:nvSpPr>
        <p:spPr/>
        <p:txBody>
          <a:bodyPr/>
          <a:lstStyle/>
          <a:p>
            <a:pPr marL="0" indent="0">
              <a:buNone/>
            </a:pPr>
            <a:r>
              <a:rPr lang="en-US" sz="2400" dirty="0"/>
              <a:t>According to California Government Code § 7286, California law enforcement agencies shall maintain a policy requiring officers to:</a:t>
            </a:r>
          </a:p>
          <a:p>
            <a:r>
              <a:rPr lang="en-US" sz="2400" dirty="0"/>
              <a:t>Immediately report excessive force and intercede upon observing another officer using excessive force.</a:t>
            </a:r>
            <a:br>
              <a:rPr lang="en-US" sz="2400" dirty="0"/>
            </a:br>
            <a:endParaRPr lang="en-US" sz="2400" dirty="0"/>
          </a:p>
          <a:p>
            <a:pPr lvl="1" algn="just">
              <a:buClr>
                <a:srgbClr val="0E0E28"/>
              </a:buClr>
            </a:pPr>
            <a:r>
              <a:rPr lang="en-US" sz="2200" dirty="0"/>
              <a:t>In deciding whether to intercede upon witnessing another officer using force beyond that which is clearly necessary, the observing officer must consider 1) the standard of objective reasonableness and 2) the possibility of additional information regarding the threat.</a:t>
            </a:r>
          </a:p>
          <a:p>
            <a:pPr lvl="1" algn="just">
              <a:buClr>
                <a:srgbClr val="0E0E28"/>
              </a:buClr>
            </a:pPr>
            <a:r>
              <a:rPr lang="en-US" sz="2200" dirty="0"/>
              <a:t>How might officers plan to provide each other with supportive intervention prior to or during elevated events and tensions?</a:t>
            </a:r>
          </a:p>
          <a:p>
            <a:pPr lvl="1" algn="just">
              <a:buClr>
                <a:srgbClr val="0E0E28"/>
              </a:buClr>
            </a:pPr>
            <a:r>
              <a:rPr lang="en-US" sz="2200" dirty="0"/>
              <a:t>How can an agency promote a culture supportive of the obligation to intercede?</a:t>
            </a:r>
          </a:p>
          <a:p>
            <a:pPr marL="0" indent="0">
              <a:buNone/>
            </a:pPr>
            <a:endParaRPr lang="en-US" dirty="0"/>
          </a:p>
        </p:txBody>
      </p:sp>
    </p:spTree>
    <p:extLst>
      <p:ext uri="{BB962C8B-B14F-4D97-AF65-F5344CB8AC3E}">
        <p14:creationId xmlns:p14="http://schemas.microsoft.com/office/powerpoint/2010/main" val="242342656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C12C9C-5A50-C520-21B7-039AA53FCAD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34C183-2D7F-65F5-BB07-C0D0E5790FA5}"/>
              </a:ext>
            </a:extLst>
          </p:cNvPr>
          <p:cNvSpPr>
            <a:spLocks noGrp="1"/>
          </p:cNvSpPr>
          <p:nvPr>
            <p:ph type="title"/>
          </p:nvPr>
        </p:nvSpPr>
        <p:spPr>
          <a:xfrm>
            <a:off x="676254" y="270112"/>
            <a:ext cx="10737968" cy="678177"/>
          </a:xfrm>
        </p:spPr>
        <p:txBody>
          <a:bodyPr anchor="b">
            <a:normAutofit/>
          </a:bodyPr>
          <a:lstStyle/>
          <a:p>
            <a:r>
              <a:rPr lang="en-US" dirty="0"/>
              <a:t>Your Responsibilities to Intercede…</a:t>
            </a:r>
          </a:p>
        </p:txBody>
      </p:sp>
      <p:pic>
        <p:nvPicPr>
          <p:cNvPr id="6" name="Picture 5" descr="A police officer's uniform with a patch on the shoulder&#10;&#10;AI-generated content may be incorrect.">
            <a:extLst>
              <a:ext uri="{FF2B5EF4-FFF2-40B4-BE49-F238E27FC236}">
                <a16:creationId xmlns:a16="http://schemas.microsoft.com/office/drawing/2014/main" id="{7BA978A9-8C63-0135-EABB-3A95A8BCEA47}"/>
              </a:ext>
            </a:extLst>
          </p:cNvPr>
          <p:cNvPicPr>
            <a:picLocks noChangeAspect="1"/>
          </p:cNvPicPr>
          <p:nvPr/>
        </p:nvPicPr>
        <p:blipFill>
          <a:blip r:embed="rId2">
            <a:extLst>
              <a:ext uri="{28A0092B-C50C-407E-A947-70E740481C1C}">
                <a14:useLocalDpi xmlns:a14="http://schemas.microsoft.com/office/drawing/2010/main" val="0"/>
              </a:ext>
            </a:extLst>
          </a:blip>
          <a:srcRect l="5372" r="2669" b="3"/>
          <a:stretch/>
        </p:blipFill>
        <p:spPr>
          <a:xfrm>
            <a:off x="676254" y="1168990"/>
            <a:ext cx="5335490" cy="4351338"/>
          </a:xfrm>
          <a:prstGeom prst="rect">
            <a:avLst/>
          </a:prstGeom>
          <a:noFill/>
        </p:spPr>
      </p:pic>
      <p:sp>
        <p:nvSpPr>
          <p:cNvPr id="4" name="Text Placeholder 3">
            <a:extLst>
              <a:ext uri="{FF2B5EF4-FFF2-40B4-BE49-F238E27FC236}">
                <a16:creationId xmlns:a16="http://schemas.microsoft.com/office/drawing/2014/main" id="{F4910E8B-9665-12DE-BBF5-64B74F8401C1}"/>
              </a:ext>
            </a:extLst>
          </p:cNvPr>
          <p:cNvSpPr>
            <a:spLocks noGrp="1"/>
          </p:cNvSpPr>
          <p:nvPr>
            <p:ph sz="half" idx="10"/>
          </p:nvPr>
        </p:nvSpPr>
        <p:spPr>
          <a:xfrm>
            <a:off x="6203355" y="1310139"/>
            <a:ext cx="5210867" cy="4351338"/>
          </a:xfrm>
        </p:spPr>
        <p:txBody>
          <a:bodyPr>
            <a:normAutofit lnSpcReduction="10000"/>
          </a:bodyPr>
          <a:lstStyle/>
          <a:p>
            <a:pPr marL="0" indent="0" algn="just">
              <a:buNone/>
            </a:pPr>
            <a:r>
              <a:rPr lang="en-US" sz="2200" dirty="0"/>
              <a:t>Includes, but is not limited to, physically stopping the excessive use of force, recording the excessive force, if equipped with a body-worn camera, and documenting efforts to intervene, efforts to de-escalate the offending officer's excessive use of force, and confronting the offending officer about the excessive force during the use of force and, if the officer continues, reporting to dispatch or the watch commander on duty and stating the offending officer's name, unit, location, time, and situation, in order to establish a duty for that officer to intervene. </a:t>
            </a:r>
          </a:p>
          <a:p>
            <a:pPr algn="just"/>
            <a:endParaRPr lang="en-US" sz="2000" dirty="0"/>
          </a:p>
        </p:txBody>
      </p:sp>
    </p:spTree>
    <p:extLst>
      <p:ext uri="{BB962C8B-B14F-4D97-AF65-F5344CB8AC3E}">
        <p14:creationId xmlns:p14="http://schemas.microsoft.com/office/powerpoint/2010/main" val="177112060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7B4563-4305-2D55-5271-C7F6454E977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52857DD-B157-501C-A014-D3F6979AA0AC}"/>
              </a:ext>
            </a:extLst>
          </p:cNvPr>
          <p:cNvSpPr>
            <a:spLocks noGrp="1"/>
          </p:cNvSpPr>
          <p:nvPr>
            <p:ph type="title"/>
          </p:nvPr>
        </p:nvSpPr>
        <p:spPr>
          <a:xfrm>
            <a:off x="676254" y="270112"/>
            <a:ext cx="10737968" cy="678177"/>
          </a:xfrm>
        </p:spPr>
        <p:txBody>
          <a:bodyPr anchor="b">
            <a:normAutofit/>
          </a:bodyPr>
          <a:lstStyle/>
          <a:p>
            <a:r>
              <a:rPr lang="en-US" dirty="0"/>
              <a:t>Failure to Intercede | California Government Code § 7286</a:t>
            </a:r>
          </a:p>
        </p:txBody>
      </p:sp>
      <p:sp>
        <p:nvSpPr>
          <p:cNvPr id="4" name="Text Placeholder 3">
            <a:extLst>
              <a:ext uri="{FF2B5EF4-FFF2-40B4-BE49-F238E27FC236}">
                <a16:creationId xmlns:a16="http://schemas.microsoft.com/office/drawing/2014/main" id="{10ADFDF6-301B-C784-C3CD-AEC05C02CFB1}"/>
              </a:ext>
            </a:extLst>
          </p:cNvPr>
          <p:cNvSpPr>
            <a:spLocks noGrp="1"/>
          </p:cNvSpPr>
          <p:nvPr>
            <p:ph sz="half" idx="1"/>
          </p:nvPr>
        </p:nvSpPr>
        <p:spPr>
          <a:xfrm>
            <a:off x="676253" y="1551867"/>
            <a:ext cx="6548857" cy="4351338"/>
          </a:xfrm>
        </p:spPr>
        <p:txBody>
          <a:bodyPr>
            <a:normAutofit/>
          </a:bodyPr>
          <a:lstStyle/>
          <a:p>
            <a:pPr marL="0" indent="0">
              <a:buNone/>
            </a:pPr>
            <a:r>
              <a:rPr lang="en-US" b="1" dirty="0"/>
              <a:t>The consequences and liabilities for failing to intercede may include:</a:t>
            </a:r>
          </a:p>
          <a:p>
            <a:pPr marL="458788" indent="-287338"/>
            <a:r>
              <a:rPr lang="en-US" dirty="0"/>
              <a:t>Criminal penalties</a:t>
            </a:r>
          </a:p>
          <a:p>
            <a:pPr marL="458788" indent="-287338"/>
            <a:r>
              <a:rPr lang="en-US" dirty="0"/>
              <a:t>Civil penalties</a:t>
            </a:r>
          </a:p>
          <a:p>
            <a:pPr marL="458788" indent="-287338"/>
            <a:r>
              <a:rPr lang="en-US" dirty="0"/>
              <a:t>Administrative penalties</a:t>
            </a:r>
          </a:p>
          <a:p>
            <a:pPr marL="458788" indent="-287338"/>
            <a:r>
              <a:rPr lang="en-US" dirty="0"/>
              <a:t>Moral and ethical dereliction</a:t>
            </a:r>
          </a:p>
          <a:p>
            <a:pPr marL="458788" indent="-287338"/>
            <a:r>
              <a:rPr lang="en-US" dirty="0"/>
              <a:t>Photos – George Floyd Case</a:t>
            </a:r>
          </a:p>
          <a:p>
            <a:pPr marL="458788" indent="-287338"/>
            <a:r>
              <a:rPr lang="en-US" dirty="0"/>
              <a:t>Watch Video (next page)</a:t>
            </a:r>
            <a:br>
              <a:rPr lang="en-US" dirty="0"/>
            </a:br>
            <a:endParaRPr lang="en-US" dirty="0"/>
          </a:p>
        </p:txBody>
      </p:sp>
      <p:pic>
        <p:nvPicPr>
          <p:cNvPr id="6" name="Picture 5" descr="A police car parked on the street&#10;&#10;AI-generated content may be incorrect.">
            <a:extLst>
              <a:ext uri="{FF2B5EF4-FFF2-40B4-BE49-F238E27FC236}">
                <a16:creationId xmlns:a16="http://schemas.microsoft.com/office/drawing/2014/main" id="{A8E28ACE-0086-DB65-9C08-034E51118BA8}"/>
              </a:ext>
            </a:extLst>
          </p:cNvPr>
          <p:cNvPicPr>
            <a:picLocks noChangeAspect="1"/>
          </p:cNvPicPr>
          <p:nvPr/>
        </p:nvPicPr>
        <p:blipFill>
          <a:blip r:embed="rId2">
            <a:extLst>
              <a:ext uri="{28A0092B-C50C-407E-A947-70E740481C1C}">
                <a14:useLocalDpi xmlns:a14="http://schemas.microsoft.com/office/drawing/2010/main" val="0"/>
              </a:ext>
            </a:extLst>
          </a:blip>
          <a:srcRect t="9783" b="8974"/>
          <a:stretch/>
        </p:blipFill>
        <p:spPr>
          <a:xfrm>
            <a:off x="7533884" y="1277007"/>
            <a:ext cx="3348826" cy="2040508"/>
          </a:xfrm>
          <a:prstGeom prst="rect">
            <a:avLst/>
          </a:prstGeom>
        </p:spPr>
      </p:pic>
      <p:pic>
        <p:nvPicPr>
          <p:cNvPr id="9" name="Picture 8" descr="A person in a police uniform&#10;&#10;AI-generated content may be incorrect.">
            <a:extLst>
              <a:ext uri="{FF2B5EF4-FFF2-40B4-BE49-F238E27FC236}">
                <a16:creationId xmlns:a16="http://schemas.microsoft.com/office/drawing/2014/main" id="{EA1928D7-E691-E7D9-90A0-7AFE7E4F39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54866" y="3429000"/>
            <a:ext cx="3506863" cy="2630148"/>
          </a:xfrm>
          <a:prstGeom prst="rect">
            <a:avLst/>
          </a:prstGeom>
        </p:spPr>
      </p:pic>
    </p:spTree>
    <p:extLst>
      <p:ext uri="{BB962C8B-B14F-4D97-AF65-F5344CB8AC3E}">
        <p14:creationId xmlns:p14="http://schemas.microsoft.com/office/powerpoint/2010/main" val="7582606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E3433-DFCF-C88E-C815-730AF301A5C2}"/>
            </a:ext>
          </a:extLst>
        </p:cNvPr>
        <p:cNvGrpSpPr/>
        <p:nvPr/>
      </p:nvGrpSpPr>
      <p:grpSpPr>
        <a:xfrm>
          <a:off x="0" y="0"/>
          <a:ext cx="0" cy="0"/>
          <a:chOff x="0" y="0"/>
          <a:chExt cx="0" cy="0"/>
        </a:xfrm>
      </p:grpSpPr>
      <p:pic>
        <p:nvPicPr>
          <p:cNvPr id="12" name="Online Media 11" title="Watch A Minute-To-Minute Breakdown Leading Up To George Floyd's Deadly Arrest | NBC News NOW">
            <a:hlinkClick r:id="" action="ppaction://media"/>
            <a:extLst>
              <a:ext uri="{FF2B5EF4-FFF2-40B4-BE49-F238E27FC236}">
                <a16:creationId xmlns:a16="http://schemas.microsoft.com/office/drawing/2014/main" id="{984EDC3E-234E-81F6-58FB-E04EF6B0247D}"/>
              </a:ext>
            </a:extLst>
          </p:cNvPr>
          <p:cNvPicPr>
            <a:picLocks noRot="1" noChangeAspect="1"/>
          </p:cNvPicPr>
          <p:nvPr>
            <a:videoFile r:link="rId1"/>
          </p:nvPr>
        </p:nvPicPr>
        <p:blipFill>
          <a:blip r:embed="rId3"/>
          <a:stretch>
            <a:fillRect/>
          </a:stretch>
        </p:blipFill>
        <p:spPr>
          <a:xfrm>
            <a:off x="0" y="-35785"/>
            <a:ext cx="12201389" cy="6893785"/>
          </a:xfrm>
          <a:prstGeom prst="rect">
            <a:avLst/>
          </a:prstGeom>
        </p:spPr>
      </p:pic>
    </p:spTree>
    <p:extLst>
      <p:ext uri="{BB962C8B-B14F-4D97-AF65-F5344CB8AC3E}">
        <p14:creationId xmlns:p14="http://schemas.microsoft.com/office/powerpoint/2010/main" val="459841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2"/>
                </p:tgtEl>
              </p:cMediaNode>
            </p:video>
            <p:seq concurrent="1" nextAc="seek">
              <p:cTn id="8" restart="whenNotActive" fill="hold" evtFilter="cancelBubble" nodeType="interactiveSeq">
                <p:stCondLst>
                  <p:cond evt="onClick" delay="0">
                    <p:tgtEl>
                      <p:spTgt spid="1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2"/>
                                        </p:tgtEl>
                                      </p:cBhvr>
                                    </p:cmd>
                                  </p:childTnLst>
                                </p:cTn>
                              </p:par>
                            </p:childTnLst>
                          </p:cTn>
                        </p:par>
                      </p:childTnLst>
                    </p:cTn>
                  </p:par>
                </p:childTnLst>
              </p:cTn>
              <p:nextCondLst>
                <p:cond evt="onClick" delay="0">
                  <p:tgtEl>
                    <p:spTgt spid="12"/>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D0585E-7AA7-6463-C883-EF32391212C7}"/>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DB02C8D2-9C10-F8FB-F9FA-9FE5BE31C044}"/>
              </a:ext>
            </a:extLst>
          </p:cNvPr>
          <p:cNvSpPr>
            <a:spLocks noGrp="1"/>
          </p:cNvSpPr>
          <p:nvPr>
            <p:ph type="body" sz="quarter" idx="10"/>
          </p:nvPr>
        </p:nvSpPr>
        <p:spPr/>
        <p:txBody>
          <a:bodyPr/>
          <a:lstStyle/>
          <a:p>
            <a:r>
              <a:rPr lang="en-US" dirty="0"/>
              <a:t>PC§13519.10 – Use of Force Course Objectives</a:t>
            </a:r>
          </a:p>
        </p:txBody>
      </p:sp>
      <p:sp>
        <p:nvSpPr>
          <p:cNvPr id="5" name="Text Placeholder 2">
            <a:extLst>
              <a:ext uri="{FF2B5EF4-FFF2-40B4-BE49-F238E27FC236}">
                <a16:creationId xmlns:a16="http://schemas.microsoft.com/office/drawing/2014/main" id="{1AF7EB9F-23C1-AEAF-3917-D8605B5A5E74}"/>
              </a:ext>
            </a:extLst>
          </p:cNvPr>
          <p:cNvSpPr txBox="1">
            <a:spLocks/>
          </p:cNvSpPr>
          <p:nvPr/>
        </p:nvSpPr>
        <p:spPr>
          <a:xfrm>
            <a:off x="649288" y="1160463"/>
            <a:ext cx="10692876" cy="46847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514350">
              <a:buFont typeface="+mj-lt"/>
              <a:buAutoNum type="arabicPeriod"/>
            </a:pPr>
            <a:r>
              <a:rPr lang="en-US" dirty="0">
                <a:latin typeface="Arial" panose="020B0604020202020204" pitchFamily="34" charset="0"/>
                <a:cs typeface="Arial" panose="020B0604020202020204" pitchFamily="34" charset="0"/>
              </a:rPr>
              <a:t>Apply the legal standards for the use of force and explain the application of these standards to use of force situations.</a:t>
            </a:r>
          </a:p>
          <a:p>
            <a:pPr marL="685800" indent="-514350" algn="just">
              <a:buFont typeface="+mj-lt"/>
              <a:buAutoNum type="arabicPeriod"/>
            </a:pPr>
            <a:r>
              <a:rPr lang="en-US" dirty="0">
                <a:latin typeface="Arial" panose="020B0604020202020204" pitchFamily="34" charset="0"/>
                <a:cs typeface="Arial" panose="020B0604020202020204" pitchFamily="34" charset="0"/>
              </a:rPr>
              <a:t>Evaluate their legal duty to intercede and report excessive force to a superior officer.</a:t>
            </a:r>
          </a:p>
          <a:p>
            <a:pPr marL="685800" indent="-514350">
              <a:buFont typeface="+mj-lt"/>
              <a:buAutoNum type="arabicPeriod"/>
            </a:pPr>
            <a:r>
              <a:rPr lang="en-US" dirty="0">
                <a:latin typeface="Arial" panose="020B0604020202020204" pitchFamily="34" charset="0"/>
                <a:cs typeface="Arial" panose="020B0604020202020204" pitchFamily="34" charset="0"/>
              </a:rPr>
              <a:t>Students will apply and evaluate the legal standard of objectively reasonable force to the use of force.</a:t>
            </a:r>
          </a:p>
          <a:p>
            <a:pPr marL="685800" indent="-514350">
              <a:buFont typeface="+mj-lt"/>
              <a:buAutoNum type="arabicPeriod"/>
            </a:pPr>
            <a:r>
              <a:rPr lang="en-US" dirty="0">
                <a:latin typeface="Arial" panose="020B0604020202020204" pitchFamily="34" charset="0"/>
                <a:cs typeface="Arial" panose="020B0604020202020204" pitchFamily="34" charset="0"/>
              </a:rPr>
              <a:t>Analyze the responsibilities of a supervisor in a use of force incident.</a:t>
            </a:r>
          </a:p>
          <a:p>
            <a:pPr marL="685800" indent="-514350">
              <a:buFont typeface="+mj-lt"/>
              <a:buAutoNum type="arabicPeriod"/>
            </a:pPr>
            <a:r>
              <a:rPr lang="en-US" dirty="0">
                <a:latin typeface="Arial" panose="020B0604020202020204" pitchFamily="34" charset="0"/>
                <a:cs typeface="Arial" panose="020B0604020202020204" pitchFamily="34" charset="0"/>
              </a:rPr>
              <a:t>Analyze a use of force incident using pertinent legal standards and department policy.</a:t>
            </a:r>
          </a:p>
        </p:txBody>
      </p:sp>
    </p:spTree>
    <p:extLst>
      <p:ext uri="{BB962C8B-B14F-4D97-AF65-F5344CB8AC3E}">
        <p14:creationId xmlns:p14="http://schemas.microsoft.com/office/powerpoint/2010/main" val="19081844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E5BD2E-D8CF-52C8-45CC-0F90B67EA8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E29778F-BA04-9E54-C938-EB206E388F9F}"/>
              </a:ext>
            </a:extLst>
          </p:cNvPr>
          <p:cNvSpPr>
            <a:spLocks noGrp="1"/>
          </p:cNvSpPr>
          <p:nvPr>
            <p:ph type="title"/>
          </p:nvPr>
        </p:nvSpPr>
        <p:spPr>
          <a:xfrm>
            <a:off x="676254" y="270112"/>
            <a:ext cx="10737968" cy="678177"/>
          </a:xfrm>
        </p:spPr>
        <p:txBody>
          <a:bodyPr anchor="b">
            <a:normAutofit/>
          </a:bodyPr>
          <a:lstStyle/>
          <a:p>
            <a:r>
              <a:rPr lang="en-US" dirty="0"/>
              <a:t>Updates on the George Floyd Case</a:t>
            </a:r>
          </a:p>
        </p:txBody>
      </p:sp>
      <p:pic>
        <p:nvPicPr>
          <p:cNvPr id="5" name="Picture 4" descr="A police officer talking to a person&#10;&#10;AI-generated content may be incorrect.">
            <a:extLst>
              <a:ext uri="{FF2B5EF4-FFF2-40B4-BE49-F238E27FC236}">
                <a16:creationId xmlns:a16="http://schemas.microsoft.com/office/drawing/2014/main" id="{355AAB61-33EF-626A-3463-3DCD38A328EE}"/>
              </a:ext>
            </a:extLst>
          </p:cNvPr>
          <p:cNvPicPr>
            <a:picLocks noChangeAspect="1"/>
          </p:cNvPicPr>
          <p:nvPr/>
        </p:nvPicPr>
        <p:blipFill>
          <a:blip r:embed="rId2">
            <a:extLst>
              <a:ext uri="{28A0092B-C50C-407E-A947-70E740481C1C}">
                <a14:useLocalDpi xmlns:a14="http://schemas.microsoft.com/office/drawing/2010/main" val="0"/>
              </a:ext>
            </a:extLst>
          </a:blip>
          <a:srcRect l="13460" r="22207"/>
          <a:stretch/>
        </p:blipFill>
        <p:spPr>
          <a:xfrm>
            <a:off x="7676388" y="1437040"/>
            <a:ext cx="3671316" cy="3210035"/>
          </a:xfrm>
          <a:prstGeom prst="rect">
            <a:avLst/>
          </a:prstGeom>
          <a:noFill/>
        </p:spPr>
      </p:pic>
      <p:sp>
        <p:nvSpPr>
          <p:cNvPr id="4" name="Text Placeholder 3">
            <a:extLst>
              <a:ext uri="{FF2B5EF4-FFF2-40B4-BE49-F238E27FC236}">
                <a16:creationId xmlns:a16="http://schemas.microsoft.com/office/drawing/2014/main" id="{FB32BFBA-8B59-0F6C-C2B6-153C95607C58}"/>
              </a:ext>
            </a:extLst>
          </p:cNvPr>
          <p:cNvSpPr>
            <a:spLocks noGrp="1"/>
          </p:cNvSpPr>
          <p:nvPr>
            <p:ph sz="half" idx="10"/>
          </p:nvPr>
        </p:nvSpPr>
        <p:spPr>
          <a:xfrm>
            <a:off x="676254" y="1310722"/>
            <a:ext cx="6360054" cy="4351338"/>
          </a:xfrm>
        </p:spPr>
        <p:txBody>
          <a:bodyPr>
            <a:noAutofit/>
          </a:bodyPr>
          <a:lstStyle/>
          <a:p>
            <a:pPr algn="just"/>
            <a:r>
              <a:rPr lang="en-US" sz="1800" b="1" i="0" dirty="0">
                <a:effectLst/>
              </a:rPr>
              <a:t>Derek Chauvin</a:t>
            </a:r>
            <a:r>
              <a:rPr lang="en-US" sz="1800" b="0" i="0" dirty="0">
                <a:effectLst/>
              </a:rPr>
              <a:t>, the former Minneapolis police officer convicted of killing George Floyd, was sentenced to 22.5 years in state prison and 21 years in federal prison for violating Floyd's civil rights. He was transferred from a federal institution in Tucson, AZ to another in Big Spring, TX after being stabbed 22 times in 2023.</a:t>
            </a:r>
          </a:p>
          <a:p>
            <a:pPr algn="just"/>
            <a:r>
              <a:rPr lang="en-US" sz="1800" b="1" dirty="0"/>
              <a:t>Thomas Lane</a:t>
            </a:r>
            <a:r>
              <a:rPr lang="en-US" sz="1800" dirty="0"/>
              <a:t>, another former Minneapolis officer involved in restraining Floyd, was released from federal prison in Colorado after serving a three-year sentence for aiding and abetting manslaughter.</a:t>
            </a:r>
          </a:p>
          <a:p>
            <a:pPr algn="just"/>
            <a:r>
              <a:rPr lang="en-US" sz="1800" b="1" dirty="0"/>
              <a:t>J. Alexander Kueng </a:t>
            </a:r>
            <a:r>
              <a:rPr lang="en-US" sz="1800" dirty="0"/>
              <a:t>and </a:t>
            </a:r>
            <a:r>
              <a:rPr lang="en-US" sz="1800" b="1" dirty="0"/>
              <a:t>Tou Thao</a:t>
            </a:r>
            <a:r>
              <a:rPr lang="en-US" sz="1800" dirty="0"/>
              <a:t>, the other officers involved in the incident, are set to be released from prison in 2025, with Kueng in Ohio and Thao in Kentucky.</a:t>
            </a:r>
          </a:p>
          <a:p>
            <a:pPr algn="just"/>
            <a:r>
              <a:rPr lang="en-US" sz="1800" b="1" dirty="0"/>
              <a:t>Settlement </a:t>
            </a:r>
            <a:r>
              <a:rPr lang="en-US" sz="1800" dirty="0"/>
              <a:t>- Minneapolis reached settlements in lawsuits related to Chauvin’s excessive force prior to Floyd’s death and agreed to a $27 million settlement with Floyd’s estate.</a:t>
            </a:r>
          </a:p>
        </p:txBody>
      </p:sp>
      <p:sp>
        <p:nvSpPr>
          <p:cNvPr id="7" name="Text Placeholder 3">
            <a:extLst>
              <a:ext uri="{FF2B5EF4-FFF2-40B4-BE49-F238E27FC236}">
                <a16:creationId xmlns:a16="http://schemas.microsoft.com/office/drawing/2014/main" id="{F23D9924-CC6D-5A0B-EF4B-670939248BBE}"/>
              </a:ext>
            </a:extLst>
          </p:cNvPr>
          <p:cNvSpPr txBox="1">
            <a:spLocks/>
          </p:cNvSpPr>
          <p:nvPr/>
        </p:nvSpPr>
        <p:spPr>
          <a:xfrm>
            <a:off x="7534656" y="4692878"/>
            <a:ext cx="4087368" cy="1072414"/>
          </a:xfrm>
          <a:prstGeom prst="rect">
            <a:avLst/>
          </a:prstGeom>
        </p:spPr>
        <p:txBody>
          <a:bodyPr>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en-US" sz="1400" b="1" dirty="0"/>
              <a:t>Loveland, CO: Karen Garner Case </a:t>
            </a:r>
            <a:br>
              <a:rPr lang="en-US" sz="1400" b="1" dirty="0"/>
            </a:br>
            <a:r>
              <a:rPr lang="en-US" sz="1400" b="1" dirty="0"/>
              <a:t>(woman with dementia) </a:t>
            </a:r>
            <a:br>
              <a:rPr lang="en-US" sz="1400" b="1" dirty="0"/>
            </a:br>
            <a:r>
              <a:rPr lang="en-US" sz="1400" dirty="0"/>
              <a:t>Former officer Daria Jalali, pled guilty for failure to intervene and was sentenced to 45 days in jail and 3 years probation. The family received a 3-million-dollar settlement.</a:t>
            </a:r>
          </a:p>
        </p:txBody>
      </p:sp>
    </p:spTree>
    <p:extLst>
      <p:ext uri="{BB962C8B-B14F-4D97-AF65-F5344CB8AC3E}">
        <p14:creationId xmlns:p14="http://schemas.microsoft.com/office/powerpoint/2010/main" val="1514838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B6F284-BA71-4E4E-94DC-633138FF0B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9947C90-3C4F-102A-7B15-583EA8B59EC5}"/>
              </a:ext>
            </a:extLst>
          </p:cNvPr>
          <p:cNvSpPr>
            <a:spLocks noGrp="1"/>
          </p:cNvSpPr>
          <p:nvPr>
            <p:ph type="title"/>
          </p:nvPr>
        </p:nvSpPr>
        <p:spPr/>
        <p:txBody>
          <a:bodyPr/>
          <a:lstStyle/>
          <a:p>
            <a:r>
              <a:rPr lang="en-US" dirty="0"/>
              <a:t>Federal and State Laws</a:t>
            </a:r>
          </a:p>
        </p:txBody>
      </p:sp>
      <p:sp>
        <p:nvSpPr>
          <p:cNvPr id="4" name="Text Placeholder 3">
            <a:extLst>
              <a:ext uri="{FF2B5EF4-FFF2-40B4-BE49-F238E27FC236}">
                <a16:creationId xmlns:a16="http://schemas.microsoft.com/office/drawing/2014/main" id="{B5C126DC-B603-9F74-FF89-6F92C10E55C6}"/>
              </a:ext>
            </a:extLst>
          </p:cNvPr>
          <p:cNvSpPr>
            <a:spLocks noGrp="1"/>
          </p:cNvSpPr>
          <p:nvPr>
            <p:ph type="body" sz="quarter" idx="11"/>
          </p:nvPr>
        </p:nvSpPr>
        <p:spPr>
          <a:xfrm>
            <a:off x="655789" y="1201003"/>
            <a:ext cx="6573827" cy="4684712"/>
          </a:xfrm>
        </p:spPr>
        <p:txBody>
          <a:bodyPr/>
          <a:lstStyle/>
          <a:p>
            <a:pPr marL="0" indent="0" algn="just">
              <a:buNone/>
            </a:pPr>
            <a:r>
              <a:rPr lang="en-US" sz="2800" b="1" dirty="0"/>
              <a:t>Federal:</a:t>
            </a:r>
          </a:p>
          <a:p>
            <a:pPr marL="458788" indent="-287338" algn="just"/>
            <a:r>
              <a:rPr lang="en-US" sz="2400" dirty="0"/>
              <a:t>Title 42 U.S.C. §1983: The bystander officer - an officer witnessing another officer violating an individual's constitutional rights may also violate federal civil rights law if they had a reasonable opportunity to prevent the harm but failed to act. </a:t>
            </a:r>
          </a:p>
          <a:p>
            <a:pPr marL="0" indent="0" algn="just">
              <a:buNone/>
            </a:pPr>
            <a:r>
              <a:rPr lang="en-US" sz="2800" b="1" dirty="0"/>
              <a:t>State:</a:t>
            </a:r>
          </a:p>
          <a:p>
            <a:pPr marL="458788" indent="-287338" algn="just"/>
            <a:r>
              <a:rPr lang="en-US" sz="2400" dirty="0"/>
              <a:t>California Penal Code § 13510.8: California POST may move to decertify officers who fail to intercede upon observing excessive force.</a:t>
            </a:r>
            <a:endParaRPr lang="en-US" dirty="0"/>
          </a:p>
        </p:txBody>
      </p:sp>
      <p:pic>
        <p:nvPicPr>
          <p:cNvPr id="5" name="Picture 4" descr="A close-up of a text&#10;&#10;AI-generated content may be incorrect.">
            <a:extLst>
              <a:ext uri="{FF2B5EF4-FFF2-40B4-BE49-F238E27FC236}">
                <a16:creationId xmlns:a16="http://schemas.microsoft.com/office/drawing/2014/main" id="{B6ECB4F3-900D-2C50-DFD8-64C70BE866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18557" y="1644117"/>
            <a:ext cx="3788851" cy="3788851"/>
          </a:xfrm>
          <a:prstGeom prst="rect">
            <a:avLst/>
          </a:prstGeom>
        </p:spPr>
      </p:pic>
    </p:spTree>
    <p:extLst>
      <p:ext uri="{BB962C8B-B14F-4D97-AF65-F5344CB8AC3E}">
        <p14:creationId xmlns:p14="http://schemas.microsoft.com/office/powerpoint/2010/main" val="420079794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C8ABD9-5B12-1311-C67D-07E6419747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3EF05A-846F-7F40-5AF3-024A420DBC82}"/>
              </a:ext>
            </a:extLst>
          </p:cNvPr>
          <p:cNvSpPr>
            <a:spLocks noGrp="1"/>
          </p:cNvSpPr>
          <p:nvPr>
            <p:ph type="title"/>
          </p:nvPr>
        </p:nvSpPr>
        <p:spPr/>
        <p:txBody>
          <a:bodyPr/>
          <a:lstStyle/>
          <a:p>
            <a:r>
              <a:rPr lang="en-US" dirty="0"/>
              <a:t>Mandated Policy</a:t>
            </a:r>
          </a:p>
        </p:txBody>
      </p:sp>
      <p:sp>
        <p:nvSpPr>
          <p:cNvPr id="4" name="Text Placeholder 3">
            <a:extLst>
              <a:ext uri="{FF2B5EF4-FFF2-40B4-BE49-F238E27FC236}">
                <a16:creationId xmlns:a16="http://schemas.microsoft.com/office/drawing/2014/main" id="{257724E4-4BE3-B04F-32E4-266C5CD14E72}"/>
              </a:ext>
            </a:extLst>
          </p:cNvPr>
          <p:cNvSpPr>
            <a:spLocks noGrp="1"/>
          </p:cNvSpPr>
          <p:nvPr>
            <p:ph type="body" sz="quarter" idx="11"/>
          </p:nvPr>
        </p:nvSpPr>
        <p:spPr>
          <a:xfrm>
            <a:off x="655789" y="1201003"/>
            <a:ext cx="6096357" cy="4684712"/>
          </a:xfrm>
        </p:spPr>
        <p:txBody>
          <a:bodyPr/>
          <a:lstStyle/>
          <a:p>
            <a:pPr marL="0" indent="0" algn="just">
              <a:buNone/>
            </a:pPr>
            <a:r>
              <a:rPr lang="en-US" sz="2800" b="1" dirty="0"/>
              <a:t>Policy:</a:t>
            </a:r>
          </a:p>
          <a:p>
            <a:pPr marL="458788" indent="-287338" algn="just"/>
            <a:r>
              <a:rPr lang="en-US" sz="2400" dirty="0"/>
              <a:t>Pursuant to California Government Code § 7286(b)(9), agency policy shall require that officers be disciplined for failing to intercede, in a manner up to and including the same manner as the officer who committed excessive force.</a:t>
            </a:r>
          </a:p>
          <a:p>
            <a:pPr marL="458788" indent="-287338" algn="just"/>
            <a:r>
              <a:rPr lang="en-US" sz="2400" dirty="0"/>
              <a:t>If there is a duty to intercede, then there is always a duty to report potential excessive force pursuant to California Government Code § 7286(b)(3).</a:t>
            </a:r>
          </a:p>
        </p:txBody>
      </p:sp>
      <p:sp>
        <p:nvSpPr>
          <p:cNvPr id="3" name="Rectangle 2">
            <a:extLst>
              <a:ext uri="{FF2B5EF4-FFF2-40B4-BE49-F238E27FC236}">
                <a16:creationId xmlns:a16="http://schemas.microsoft.com/office/drawing/2014/main" id="{31F5F58C-EC9C-853C-457F-0AC447269E77}"/>
              </a:ext>
            </a:extLst>
          </p:cNvPr>
          <p:cNvSpPr/>
          <p:nvPr/>
        </p:nvSpPr>
        <p:spPr>
          <a:xfrm>
            <a:off x="7709338" y="2207173"/>
            <a:ext cx="752241" cy="2648607"/>
          </a:xfrm>
          <a:prstGeom prst="rect">
            <a:avLst/>
          </a:prstGeom>
          <a:solidFill>
            <a:srgbClr val="0E0E2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C4A0FB12-9E8D-B29A-052D-9DE556B4085C}"/>
              </a:ext>
            </a:extLst>
          </p:cNvPr>
          <p:cNvSpPr/>
          <p:nvPr/>
        </p:nvSpPr>
        <p:spPr>
          <a:xfrm>
            <a:off x="9101958" y="2666625"/>
            <a:ext cx="752241" cy="2189155"/>
          </a:xfrm>
          <a:prstGeom prst="rect">
            <a:avLst/>
          </a:prstGeom>
          <a:solidFill>
            <a:srgbClr val="0E0E2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7" name="Straight Arrow Connector 6">
            <a:extLst>
              <a:ext uri="{FF2B5EF4-FFF2-40B4-BE49-F238E27FC236}">
                <a16:creationId xmlns:a16="http://schemas.microsoft.com/office/drawing/2014/main" id="{16CB70BC-9A73-C520-F33D-70D44B0AD5F4}"/>
              </a:ext>
            </a:extLst>
          </p:cNvPr>
          <p:cNvCxnSpPr>
            <a:cxnSpLocks/>
          </p:cNvCxnSpPr>
          <p:nvPr/>
        </p:nvCxnSpPr>
        <p:spPr>
          <a:xfrm>
            <a:off x="8511315" y="2218245"/>
            <a:ext cx="590643" cy="455896"/>
          </a:xfrm>
          <a:prstGeom prst="straightConnector1">
            <a:avLst/>
          </a:prstGeom>
          <a:ln>
            <a:solidFill>
              <a:srgbClr val="0E0E28"/>
            </a:solidFill>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96E03225-A3A6-05B4-F212-1C460357C060}"/>
              </a:ext>
            </a:extLst>
          </p:cNvPr>
          <p:cNvSpPr txBox="1"/>
          <p:nvPr/>
        </p:nvSpPr>
        <p:spPr>
          <a:xfrm>
            <a:off x="7716095" y="2254485"/>
            <a:ext cx="678669" cy="369332"/>
          </a:xfrm>
          <a:prstGeom prst="rect">
            <a:avLst/>
          </a:prstGeom>
          <a:noFill/>
        </p:spPr>
        <p:txBody>
          <a:bodyPr wrap="square" rtlCol="0">
            <a:spAutoFit/>
          </a:bodyPr>
          <a:lstStyle/>
          <a:p>
            <a:pPr algn="ctr"/>
            <a:r>
              <a:rPr lang="en-US" dirty="0">
                <a:solidFill>
                  <a:schemeClr val="bg1"/>
                </a:solidFill>
              </a:rPr>
              <a:t>110</a:t>
            </a:r>
          </a:p>
        </p:txBody>
      </p:sp>
      <p:sp>
        <p:nvSpPr>
          <p:cNvPr id="9" name="TextBox 8">
            <a:extLst>
              <a:ext uri="{FF2B5EF4-FFF2-40B4-BE49-F238E27FC236}">
                <a16:creationId xmlns:a16="http://schemas.microsoft.com/office/drawing/2014/main" id="{1AD2A3D3-6928-6D58-5192-4E9FDFD36728}"/>
              </a:ext>
            </a:extLst>
          </p:cNvPr>
          <p:cNvSpPr txBox="1"/>
          <p:nvPr/>
        </p:nvSpPr>
        <p:spPr>
          <a:xfrm>
            <a:off x="9101958" y="2724464"/>
            <a:ext cx="752242" cy="369332"/>
          </a:xfrm>
          <a:prstGeom prst="rect">
            <a:avLst/>
          </a:prstGeom>
          <a:noFill/>
        </p:spPr>
        <p:txBody>
          <a:bodyPr wrap="square" rtlCol="0">
            <a:spAutoFit/>
          </a:bodyPr>
          <a:lstStyle/>
          <a:p>
            <a:pPr algn="ctr"/>
            <a:r>
              <a:rPr lang="en-US" dirty="0">
                <a:solidFill>
                  <a:schemeClr val="bg1"/>
                </a:solidFill>
              </a:rPr>
              <a:t>94</a:t>
            </a:r>
          </a:p>
        </p:txBody>
      </p:sp>
      <p:sp>
        <p:nvSpPr>
          <p:cNvPr id="10" name="TextBox 9">
            <a:extLst>
              <a:ext uri="{FF2B5EF4-FFF2-40B4-BE49-F238E27FC236}">
                <a16:creationId xmlns:a16="http://schemas.microsoft.com/office/drawing/2014/main" id="{523D9A50-B715-C677-68F0-C11A3B685E5D}"/>
              </a:ext>
            </a:extLst>
          </p:cNvPr>
          <p:cNvSpPr txBox="1"/>
          <p:nvPr/>
        </p:nvSpPr>
        <p:spPr>
          <a:xfrm>
            <a:off x="7074212" y="1128677"/>
            <a:ext cx="4725151" cy="523220"/>
          </a:xfrm>
          <a:prstGeom prst="rect">
            <a:avLst/>
          </a:prstGeom>
          <a:noFill/>
        </p:spPr>
        <p:txBody>
          <a:bodyPr wrap="square" rtlCol="0">
            <a:spAutoFit/>
          </a:bodyPr>
          <a:lstStyle/>
          <a:p>
            <a:pPr algn="ctr"/>
            <a:r>
              <a:rPr lang="en-US" sz="2800" dirty="0"/>
              <a:t>SPD Use of Force Incidents</a:t>
            </a:r>
          </a:p>
        </p:txBody>
      </p:sp>
      <p:sp>
        <p:nvSpPr>
          <p:cNvPr id="11" name="TextBox 10">
            <a:extLst>
              <a:ext uri="{FF2B5EF4-FFF2-40B4-BE49-F238E27FC236}">
                <a16:creationId xmlns:a16="http://schemas.microsoft.com/office/drawing/2014/main" id="{9E63C4DF-A773-E8BF-78FD-6AD16C4B461E}"/>
              </a:ext>
            </a:extLst>
          </p:cNvPr>
          <p:cNvSpPr txBox="1"/>
          <p:nvPr/>
        </p:nvSpPr>
        <p:spPr>
          <a:xfrm>
            <a:off x="7709337" y="1731964"/>
            <a:ext cx="752241" cy="369332"/>
          </a:xfrm>
          <a:prstGeom prst="rect">
            <a:avLst/>
          </a:prstGeom>
          <a:noFill/>
        </p:spPr>
        <p:txBody>
          <a:bodyPr wrap="square" rtlCol="0">
            <a:spAutoFit/>
          </a:bodyPr>
          <a:lstStyle/>
          <a:p>
            <a:pPr algn="ctr"/>
            <a:r>
              <a:rPr lang="en-US" dirty="0"/>
              <a:t>2022</a:t>
            </a:r>
          </a:p>
        </p:txBody>
      </p:sp>
      <p:sp>
        <p:nvSpPr>
          <p:cNvPr id="12" name="TextBox 11">
            <a:extLst>
              <a:ext uri="{FF2B5EF4-FFF2-40B4-BE49-F238E27FC236}">
                <a16:creationId xmlns:a16="http://schemas.microsoft.com/office/drawing/2014/main" id="{275DF352-FB72-4C2E-EFC9-1C1F0472AA91}"/>
              </a:ext>
            </a:extLst>
          </p:cNvPr>
          <p:cNvSpPr txBox="1"/>
          <p:nvPr/>
        </p:nvSpPr>
        <p:spPr>
          <a:xfrm>
            <a:off x="9053912" y="2297293"/>
            <a:ext cx="752241" cy="369332"/>
          </a:xfrm>
          <a:prstGeom prst="rect">
            <a:avLst/>
          </a:prstGeom>
          <a:noFill/>
        </p:spPr>
        <p:txBody>
          <a:bodyPr wrap="square" rtlCol="0">
            <a:spAutoFit/>
          </a:bodyPr>
          <a:lstStyle/>
          <a:p>
            <a:pPr algn="ctr"/>
            <a:r>
              <a:rPr lang="en-US" dirty="0"/>
              <a:t>2023</a:t>
            </a:r>
          </a:p>
        </p:txBody>
      </p:sp>
      <p:sp>
        <p:nvSpPr>
          <p:cNvPr id="14" name="Rectangle 13">
            <a:extLst>
              <a:ext uri="{FF2B5EF4-FFF2-40B4-BE49-F238E27FC236}">
                <a16:creationId xmlns:a16="http://schemas.microsoft.com/office/drawing/2014/main" id="{E9AFF358-DEF2-87D9-4F4F-5418885743E4}"/>
              </a:ext>
            </a:extLst>
          </p:cNvPr>
          <p:cNvSpPr/>
          <p:nvPr/>
        </p:nvSpPr>
        <p:spPr>
          <a:xfrm>
            <a:off x="10446532" y="3229712"/>
            <a:ext cx="752241" cy="1583260"/>
          </a:xfrm>
          <a:prstGeom prst="rect">
            <a:avLst/>
          </a:prstGeom>
          <a:solidFill>
            <a:srgbClr val="0E0E28"/>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661AE3F-6F03-63FB-DAC3-F48271736A9A}"/>
              </a:ext>
            </a:extLst>
          </p:cNvPr>
          <p:cNvSpPr txBox="1"/>
          <p:nvPr/>
        </p:nvSpPr>
        <p:spPr>
          <a:xfrm>
            <a:off x="10446532" y="3229712"/>
            <a:ext cx="752242" cy="369332"/>
          </a:xfrm>
          <a:prstGeom prst="rect">
            <a:avLst/>
          </a:prstGeom>
          <a:noFill/>
        </p:spPr>
        <p:txBody>
          <a:bodyPr wrap="square" rtlCol="0">
            <a:spAutoFit/>
          </a:bodyPr>
          <a:lstStyle/>
          <a:p>
            <a:pPr algn="ctr"/>
            <a:r>
              <a:rPr lang="en-US" dirty="0">
                <a:solidFill>
                  <a:schemeClr val="bg1"/>
                </a:solidFill>
              </a:rPr>
              <a:t>75*</a:t>
            </a:r>
          </a:p>
        </p:txBody>
      </p:sp>
      <p:sp>
        <p:nvSpPr>
          <p:cNvPr id="16" name="TextBox 15">
            <a:extLst>
              <a:ext uri="{FF2B5EF4-FFF2-40B4-BE49-F238E27FC236}">
                <a16:creationId xmlns:a16="http://schemas.microsoft.com/office/drawing/2014/main" id="{0364FA50-8712-4752-D0A0-753098C3694F}"/>
              </a:ext>
            </a:extLst>
          </p:cNvPr>
          <p:cNvSpPr txBox="1"/>
          <p:nvPr/>
        </p:nvSpPr>
        <p:spPr>
          <a:xfrm>
            <a:off x="10446531" y="2861348"/>
            <a:ext cx="752241" cy="369332"/>
          </a:xfrm>
          <a:prstGeom prst="rect">
            <a:avLst/>
          </a:prstGeom>
          <a:noFill/>
        </p:spPr>
        <p:txBody>
          <a:bodyPr wrap="square" rtlCol="0">
            <a:spAutoFit/>
          </a:bodyPr>
          <a:lstStyle/>
          <a:p>
            <a:pPr algn="ctr"/>
            <a:r>
              <a:rPr lang="en-US" dirty="0"/>
              <a:t>2024</a:t>
            </a:r>
          </a:p>
        </p:txBody>
      </p:sp>
      <p:cxnSp>
        <p:nvCxnSpPr>
          <p:cNvPr id="18" name="Straight Arrow Connector 17">
            <a:extLst>
              <a:ext uri="{FF2B5EF4-FFF2-40B4-BE49-F238E27FC236}">
                <a16:creationId xmlns:a16="http://schemas.microsoft.com/office/drawing/2014/main" id="{91D007B9-EBDA-D6E9-7759-CFF333042D56}"/>
              </a:ext>
            </a:extLst>
          </p:cNvPr>
          <p:cNvCxnSpPr>
            <a:cxnSpLocks/>
          </p:cNvCxnSpPr>
          <p:nvPr/>
        </p:nvCxnSpPr>
        <p:spPr>
          <a:xfrm>
            <a:off x="9902245" y="2793565"/>
            <a:ext cx="544284" cy="436147"/>
          </a:xfrm>
          <a:prstGeom prst="straightConnector1">
            <a:avLst/>
          </a:prstGeom>
          <a:ln>
            <a:solidFill>
              <a:srgbClr val="0E0E28"/>
            </a:solidFill>
            <a:tailEnd type="triangle"/>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F9C30304-6FD1-FD73-406D-F79F749C4D94}"/>
              </a:ext>
            </a:extLst>
          </p:cNvPr>
          <p:cNvSpPr txBox="1"/>
          <p:nvPr/>
        </p:nvSpPr>
        <p:spPr>
          <a:xfrm>
            <a:off x="7495377" y="4903092"/>
            <a:ext cx="4040834" cy="1200329"/>
          </a:xfrm>
          <a:prstGeom prst="rect">
            <a:avLst/>
          </a:prstGeom>
          <a:noFill/>
        </p:spPr>
        <p:txBody>
          <a:bodyPr wrap="square" rtlCol="0">
            <a:spAutoFit/>
          </a:bodyPr>
          <a:lstStyle/>
          <a:p>
            <a:pPr algn="ctr"/>
            <a:r>
              <a:rPr lang="en-US" dirty="0">
                <a:latin typeface="Arial" panose="020B0604020202020204" pitchFamily="34" charset="0"/>
                <a:cs typeface="Arial" panose="020B0604020202020204" pitchFamily="34" charset="0"/>
              </a:rPr>
              <a:t>*Note: 2024 number includes ONLY use of force incidents (no PSCs). Every use of force incident is reviewed thoroughly.</a:t>
            </a:r>
          </a:p>
        </p:txBody>
      </p:sp>
    </p:spTree>
    <p:extLst>
      <p:ext uri="{BB962C8B-B14F-4D97-AF65-F5344CB8AC3E}">
        <p14:creationId xmlns:p14="http://schemas.microsoft.com/office/powerpoint/2010/main" val="303396056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B3D74E6-1D32-5AFD-02CA-FABEEEC0C0F0}"/>
              </a:ext>
            </a:extLst>
          </p:cNvPr>
          <p:cNvSpPr>
            <a:spLocks noGrp="1"/>
          </p:cNvSpPr>
          <p:nvPr>
            <p:ph type="body" sz="quarter" idx="11"/>
          </p:nvPr>
        </p:nvSpPr>
        <p:spPr>
          <a:xfrm>
            <a:off x="655789" y="1624420"/>
            <a:ext cx="4429716" cy="4684712"/>
          </a:xfrm>
        </p:spPr>
        <p:txBody>
          <a:bodyPr/>
          <a:lstStyle/>
          <a:p>
            <a:pPr algn="just"/>
            <a:r>
              <a:rPr lang="en-US" dirty="0"/>
              <a:t>Police fatal injuries have slightly declined since 2017, while non-fatal injuries show a more consistent decrease. Data comes from the California DOJ, with reporting criteria updates in 2023.</a:t>
            </a:r>
          </a:p>
          <a:p>
            <a:pPr algn="just"/>
            <a:r>
              <a:rPr lang="en-US" dirty="0"/>
              <a:t>Non-fatal injuries slightly increased between 2022-2023.</a:t>
            </a:r>
          </a:p>
          <a:p>
            <a:pPr algn="just"/>
            <a:endParaRPr lang="en-US" dirty="0"/>
          </a:p>
        </p:txBody>
      </p:sp>
      <p:pic>
        <p:nvPicPr>
          <p:cNvPr id="6" name="Content Placeholder 5" descr="A graph of injury injuries&#10;&#10;AI-generated content may be incorrect.">
            <a:extLst>
              <a:ext uri="{FF2B5EF4-FFF2-40B4-BE49-F238E27FC236}">
                <a16:creationId xmlns:a16="http://schemas.microsoft.com/office/drawing/2014/main" id="{09E2167E-62C6-C474-DB91-0AFA96BCFD76}"/>
              </a:ext>
            </a:extLst>
          </p:cNvPr>
          <p:cNvPicPr>
            <a:picLocks noGrp="1" noChangeAspect="1"/>
          </p:cNvPicPr>
          <p:nvPr>
            <p:ph idx="1"/>
          </p:nvPr>
        </p:nvPicPr>
        <p:blipFill>
          <a:blip r:embed="rId2">
            <a:extLst>
              <a:ext uri="{28A0092B-C50C-407E-A947-70E740481C1C}">
                <a14:useLocalDpi xmlns:a14="http://schemas.microsoft.com/office/drawing/2010/main" val="0"/>
              </a:ext>
            </a:extLst>
          </a:blip>
          <a:srcRect b="26664"/>
          <a:stretch/>
        </p:blipFill>
        <p:spPr>
          <a:xfrm>
            <a:off x="5250152" y="1576552"/>
            <a:ext cx="6643171" cy="4186735"/>
          </a:xfrm>
        </p:spPr>
      </p:pic>
      <p:sp>
        <p:nvSpPr>
          <p:cNvPr id="8" name="Title 7">
            <a:extLst>
              <a:ext uri="{FF2B5EF4-FFF2-40B4-BE49-F238E27FC236}">
                <a16:creationId xmlns:a16="http://schemas.microsoft.com/office/drawing/2014/main" id="{519166A8-0D07-516C-DD82-8C32F8001372}"/>
              </a:ext>
            </a:extLst>
          </p:cNvPr>
          <p:cNvSpPr>
            <a:spLocks noGrp="1"/>
          </p:cNvSpPr>
          <p:nvPr>
            <p:ph type="title"/>
          </p:nvPr>
        </p:nvSpPr>
        <p:spPr/>
        <p:txBody>
          <a:bodyPr/>
          <a:lstStyle/>
          <a:p>
            <a:r>
              <a:rPr lang="en-US" dirty="0"/>
              <a:t>Fatal Injury Encounters in California Have Decreased</a:t>
            </a:r>
          </a:p>
        </p:txBody>
      </p:sp>
    </p:spTree>
    <p:extLst>
      <p:ext uri="{BB962C8B-B14F-4D97-AF65-F5344CB8AC3E}">
        <p14:creationId xmlns:p14="http://schemas.microsoft.com/office/powerpoint/2010/main" val="92347407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84BB87-0B0C-8ED1-C21F-F3C3E35EBF8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437EF1-84AB-E2B5-B030-183DBAB29F0F}"/>
              </a:ext>
            </a:extLst>
          </p:cNvPr>
          <p:cNvSpPr>
            <a:spLocks noGrp="1"/>
          </p:cNvSpPr>
          <p:nvPr>
            <p:ph type="title"/>
          </p:nvPr>
        </p:nvSpPr>
        <p:spPr/>
        <p:txBody>
          <a:bodyPr/>
          <a:lstStyle/>
          <a:p>
            <a:r>
              <a:rPr lang="en-US" dirty="0"/>
              <a:t>California Penal Code Section 834a </a:t>
            </a:r>
          </a:p>
        </p:txBody>
      </p:sp>
      <p:sp>
        <p:nvSpPr>
          <p:cNvPr id="4" name="Text Placeholder 3">
            <a:extLst>
              <a:ext uri="{FF2B5EF4-FFF2-40B4-BE49-F238E27FC236}">
                <a16:creationId xmlns:a16="http://schemas.microsoft.com/office/drawing/2014/main" id="{82CC53FB-2117-D680-F66D-11F017095658}"/>
              </a:ext>
            </a:extLst>
          </p:cNvPr>
          <p:cNvSpPr>
            <a:spLocks noGrp="1"/>
          </p:cNvSpPr>
          <p:nvPr>
            <p:ph type="body" sz="quarter" idx="11"/>
          </p:nvPr>
        </p:nvSpPr>
        <p:spPr>
          <a:xfrm>
            <a:off x="655789" y="1201003"/>
            <a:ext cx="10398092" cy="4684712"/>
          </a:xfrm>
        </p:spPr>
        <p:txBody>
          <a:bodyPr/>
          <a:lstStyle/>
          <a:p>
            <a:pPr marL="0" indent="0" algn="just">
              <a:buNone/>
            </a:pPr>
            <a:r>
              <a:rPr lang="en-US" sz="2800" b="1" dirty="0"/>
              <a:t>California Penal Code Section 834a dictates that if a person knows or should reasonably know they are being arrested by a peace officer, they have a duty to refrain from using force or any weapon to resist that arrest. However, there are nuances regarding use of excessive force by the arresting officer:</a:t>
            </a:r>
          </a:p>
          <a:p>
            <a:pPr marL="628650" indent="-457200">
              <a:buFont typeface="+mj-lt"/>
              <a:buAutoNum type="arabicPeriod"/>
            </a:pPr>
            <a:r>
              <a:rPr lang="en-US" sz="2400" b="1" dirty="0"/>
              <a:t>Right to Self-Defense:</a:t>
            </a:r>
          </a:p>
          <a:p>
            <a:pPr marL="971550" lvl="1" indent="-342900">
              <a:buClr>
                <a:srgbClr val="0E0E28"/>
              </a:buClr>
            </a:pPr>
            <a:r>
              <a:rPr lang="en-US" sz="2200" dirty="0"/>
              <a:t>E</a:t>
            </a:r>
            <a:r>
              <a:rPr lang="en-US" sz="2400" dirty="0"/>
              <a:t>ven though you generally can't resist a lawful arrest, you do have the right to use reasonable force to defend yourself against excessive force by a police officer.</a:t>
            </a:r>
          </a:p>
          <a:p>
            <a:pPr marL="971550" lvl="1" indent="-342900">
              <a:buClr>
                <a:srgbClr val="0E0E28"/>
              </a:buClr>
            </a:pPr>
            <a:r>
              <a:rPr lang="en-US" dirty="0"/>
              <a:t>T</a:t>
            </a:r>
            <a:r>
              <a:rPr lang="en-US" sz="2400" dirty="0"/>
              <a:t>his </a:t>
            </a:r>
            <a:r>
              <a:rPr lang="en-US" sz="2400" b="1" dirty="0"/>
              <a:t>right to self-defense is recognized </a:t>
            </a:r>
            <a:r>
              <a:rPr lang="en-US" sz="2400" dirty="0"/>
              <a:t>in California law and court decisions.</a:t>
            </a:r>
          </a:p>
        </p:txBody>
      </p:sp>
    </p:spTree>
    <p:extLst>
      <p:ext uri="{BB962C8B-B14F-4D97-AF65-F5344CB8AC3E}">
        <p14:creationId xmlns:p14="http://schemas.microsoft.com/office/powerpoint/2010/main" val="90887153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FDEC0A-7933-3E72-8DA9-EEFFC4CAA7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6A6700D-6494-2FF3-21DD-61015372D23B}"/>
              </a:ext>
            </a:extLst>
          </p:cNvPr>
          <p:cNvSpPr>
            <a:spLocks noGrp="1"/>
          </p:cNvSpPr>
          <p:nvPr>
            <p:ph type="title"/>
          </p:nvPr>
        </p:nvSpPr>
        <p:spPr>
          <a:xfrm>
            <a:off x="676254" y="270112"/>
            <a:ext cx="10737968" cy="678177"/>
          </a:xfrm>
        </p:spPr>
        <p:txBody>
          <a:bodyPr anchor="b">
            <a:normAutofit/>
          </a:bodyPr>
          <a:lstStyle/>
          <a:p>
            <a:r>
              <a:rPr lang="en-US" dirty="0"/>
              <a:t>Mandated Policy</a:t>
            </a:r>
          </a:p>
        </p:txBody>
      </p:sp>
      <p:sp>
        <p:nvSpPr>
          <p:cNvPr id="4" name="Text Placeholder 3">
            <a:extLst>
              <a:ext uri="{FF2B5EF4-FFF2-40B4-BE49-F238E27FC236}">
                <a16:creationId xmlns:a16="http://schemas.microsoft.com/office/drawing/2014/main" id="{EB509109-637F-196B-DE81-5AC5B75B1C08}"/>
              </a:ext>
            </a:extLst>
          </p:cNvPr>
          <p:cNvSpPr>
            <a:spLocks noGrp="1"/>
          </p:cNvSpPr>
          <p:nvPr>
            <p:ph sz="half" idx="1"/>
          </p:nvPr>
        </p:nvSpPr>
        <p:spPr>
          <a:xfrm>
            <a:off x="676254" y="1168990"/>
            <a:ext cx="5611530" cy="4925486"/>
          </a:xfrm>
        </p:spPr>
        <p:txBody>
          <a:bodyPr>
            <a:normAutofit/>
          </a:bodyPr>
          <a:lstStyle/>
          <a:p>
            <a:pPr marL="628650" indent="-457200" algn="just">
              <a:buFont typeface="+mj-lt"/>
              <a:buAutoNum type="arabicPeriod" startAt="2"/>
            </a:pPr>
            <a:r>
              <a:rPr lang="en-US" sz="2000" b="1" dirty="0"/>
              <a:t>What is "Excessive" Force?</a:t>
            </a:r>
          </a:p>
          <a:p>
            <a:pPr marL="914400" lvl="1" indent="-285750" algn="just">
              <a:buClr>
                <a:srgbClr val="0E0E28"/>
              </a:buClr>
            </a:pPr>
            <a:r>
              <a:rPr lang="en-US" sz="2000" dirty="0"/>
              <a:t>Excessive force is force that is unreasonable under the circumstances, going beyond what is necessary for the officer to make a lawful arrest.</a:t>
            </a:r>
          </a:p>
          <a:p>
            <a:pPr marL="1085850" lvl="1" indent="-457200" algn="just">
              <a:buClr>
                <a:srgbClr val="0E0E28"/>
              </a:buClr>
            </a:pPr>
            <a:endParaRPr lang="en-US" sz="2000" dirty="0"/>
          </a:p>
          <a:p>
            <a:pPr marL="628650" indent="-457200" algn="just">
              <a:buFont typeface="+mj-lt"/>
              <a:buAutoNum type="arabicPeriod" startAt="2"/>
            </a:pPr>
            <a:r>
              <a:rPr lang="en-US" sz="2000" b="1" dirty="0"/>
              <a:t>Limitations on Resisting:</a:t>
            </a:r>
          </a:p>
          <a:p>
            <a:pPr marL="914400" lvl="1" indent="-285750" algn="just">
              <a:buClr>
                <a:srgbClr val="0E0E28"/>
              </a:buClr>
            </a:pPr>
            <a:r>
              <a:rPr lang="en-US" sz="2000" dirty="0"/>
              <a:t>You can only use the amount of force reasonably necessary to protect yourself from the officer's unlawful force.</a:t>
            </a:r>
          </a:p>
          <a:p>
            <a:pPr marL="1085850" lvl="1" indent="-457200" algn="just"/>
            <a:endParaRPr lang="en-US" sz="2000" dirty="0"/>
          </a:p>
          <a:p>
            <a:pPr marL="0" lvl="1" indent="0" algn="just">
              <a:buNone/>
            </a:pPr>
            <a:r>
              <a:rPr lang="en-US" sz="2000" dirty="0"/>
              <a:t>Resisting an unlawful arrest (in the sense of the officer lacking legal authority to arrest) can still lead to charges of resisting or obstructing an officer under Penal Code Section 148.</a:t>
            </a:r>
          </a:p>
          <a:p>
            <a:pPr marL="628650" lvl="1" indent="0" algn="just">
              <a:buNone/>
            </a:pPr>
            <a:endParaRPr lang="en-US" sz="1800" dirty="0"/>
          </a:p>
        </p:txBody>
      </p:sp>
      <p:pic>
        <p:nvPicPr>
          <p:cNvPr id="5" name="Picture 4" descr="A close-up of a police car&#10;&#10;AI-generated content may be incorrect.">
            <a:extLst>
              <a:ext uri="{FF2B5EF4-FFF2-40B4-BE49-F238E27FC236}">
                <a16:creationId xmlns:a16="http://schemas.microsoft.com/office/drawing/2014/main" id="{AA41DF6B-3FCE-D080-2111-82ECA398363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10495" y="1943415"/>
            <a:ext cx="4903727" cy="3273237"/>
          </a:xfrm>
          <a:prstGeom prst="rect">
            <a:avLst/>
          </a:prstGeom>
          <a:noFill/>
        </p:spPr>
      </p:pic>
    </p:spTree>
    <p:extLst>
      <p:ext uri="{BB962C8B-B14F-4D97-AF65-F5344CB8AC3E}">
        <p14:creationId xmlns:p14="http://schemas.microsoft.com/office/powerpoint/2010/main" val="93685380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97448A-68A8-B0A7-5F43-698848A18F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4525F86-17F9-B5D4-2EE8-207D62BF2F8D}"/>
              </a:ext>
            </a:extLst>
          </p:cNvPr>
          <p:cNvSpPr>
            <a:spLocks noGrp="1"/>
          </p:cNvSpPr>
          <p:nvPr>
            <p:ph type="title"/>
          </p:nvPr>
        </p:nvSpPr>
        <p:spPr>
          <a:xfrm>
            <a:off x="676254" y="270112"/>
            <a:ext cx="10737968" cy="678177"/>
          </a:xfrm>
        </p:spPr>
        <p:txBody>
          <a:bodyPr anchor="b">
            <a:normAutofit/>
          </a:bodyPr>
          <a:lstStyle/>
          <a:p>
            <a:r>
              <a:rPr lang="en-US" dirty="0"/>
              <a:t>Critical Considerations if Subject is Resisting</a:t>
            </a:r>
          </a:p>
        </p:txBody>
      </p:sp>
      <p:pic>
        <p:nvPicPr>
          <p:cNvPr id="6" name="Content Placeholder 5" descr="A group of people practicing cpr&#10;&#10;AI-generated content may be incorrect.">
            <a:extLst>
              <a:ext uri="{FF2B5EF4-FFF2-40B4-BE49-F238E27FC236}">
                <a16:creationId xmlns:a16="http://schemas.microsoft.com/office/drawing/2014/main" id="{897E88D5-6B8A-C2F4-640C-08BCE78885ED}"/>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rcRect l="2292" r="19539"/>
          <a:stretch/>
        </p:blipFill>
        <p:spPr>
          <a:xfrm>
            <a:off x="676254" y="1286900"/>
            <a:ext cx="5335490" cy="4351338"/>
          </a:xfrm>
          <a:noFill/>
        </p:spPr>
      </p:pic>
      <p:sp>
        <p:nvSpPr>
          <p:cNvPr id="4" name="Text Placeholder 3">
            <a:extLst>
              <a:ext uri="{FF2B5EF4-FFF2-40B4-BE49-F238E27FC236}">
                <a16:creationId xmlns:a16="http://schemas.microsoft.com/office/drawing/2014/main" id="{F366FD85-BAF9-8D32-B981-BAA0E6A241BC}"/>
              </a:ext>
            </a:extLst>
          </p:cNvPr>
          <p:cNvSpPr>
            <a:spLocks noGrp="1"/>
          </p:cNvSpPr>
          <p:nvPr>
            <p:ph sz="half" idx="10"/>
          </p:nvPr>
        </p:nvSpPr>
        <p:spPr>
          <a:xfrm>
            <a:off x="6096000" y="1082122"/>
            <a:ext cx="5335490" cy="4852334"/>
          </a:xfrm>
        </p:spPr>
        <p:txBody>
          <a:bodyPr>
            <a:normAutofit/>
          </a:bodyPr>
          <a:lstStyle/>
          <a:p>
            <a:pPr marL="342900" indent="-342900"/>
            <a:r>
              <a:rPr lang="en-US" sz="1800" b="1" dirty="0"/>
              <a:t>Officer’s body weight: </a:t>
            </a:r>
            <a:r>
              <a:rPr lang="en-US" sz="1800" dirty="0"/>
              <a:t>Excessive weight on a restrained suspect can lead to serious health risks. Officers should avoid prolonged pressure on the torso or airway.</a:t>
            </a:r>
          </a:p>
          <a:p>
            <a:pPr marL="342900" indent="-342900"/>
            <a:r>
              <a:rPr lang="en-US" sz="1800" b="1" dirty="0"/>
              <a:t>Recovery position: </a:t>
            </a:r>
            <a:r>
              <a:rPr lang="en-US" sz="1800" dirty="0"/>
              <a:t>Placing a suspect in the recovery position helps prevent positional asphyxia, especially after a struggle.</a:t>
            </a:r>
          </a:p>
          <a:p>
            <a:pPr marL="342900" indent="-342900"/>
            <a:r>
              <a:rPr lang="en-US" sz="1800" b="1" dirty="0"/>
              <a:t>Declaring "Code 4": </a:t>
            </a:r>
            <a:r>
              <a:rPr lang="en-US" sz="1800" dirty="0"/>
              <a:t>Status updates should be given when necessary, but premature declarations may lead to miscommunication.</a:t>
            </a:r>
          </a:p>
          <a:p>
            <a:pPr marL="342900" indent="-342900"/>
            <a:r>
              <a:rPr lang="en-US" sz="1800" b="1" dirty="0"/>
              <a:t>Repeated resistance: </a:t>
            </a:r>
            <a:r>
              <a:rPr lang="en-US" sz="1800" dirty="0"/>
              <a:t>Officers should recognize when multiple officers are involved and adjust tactics accordingly to minimize unnecessary force.</a:t>
            </a:r>
          </a:p>
          <a:p>
            <a:pPr marL="342900" indent="-342900"/>
            <a:r>
              <a:rPr lang="en-US" sz="1800" b="1" dirty="0"/>
              <a:t>Clear commands: </a:t>
            </a:r>
            <a:r>
              <a:rPr lang="en-US" sz="1800" dirty="0"/>
              <a:t>Giving direct and understandable commands can help de-escalate situations and ensure compliance.</a:t>
            </a:r>
          </a:p>
          <a:p>
            <a:endParaRPr lang="en-US" sz="1500" dirty="0"/>
          </a:p>
        </p:txBody>
      </p:sp>
    </p:spTree>
    <p:extLst>
      <p:ext uri="{BB962C8B-B14F-4D97-AF65-F5344CB8AC3E}">
        <p14:creationId xmlns:p14="http://schemas.microsoft.com/office/powerpoint/2010/main" val="318810983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9CA7C3-0078-982D-5048-EAC7F1FBD2E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0E553D8-F1C4-5AAB-0C80-C83F424DA802}"/>
              </a:ext>
            </a:extLst>
          </p:cNvPr>
          <p:cNvSpPr>
            <a:spLocks noGrp="1"/>
          </p:cNvSpPr>
          <p:nvPr>
            <p:ph type="title"/>
          </p:nvPr>
        </p:nvSpPr>
        <p:spPr/>
        <p:txBody>
          <a:bodyPr/>
          <a:lstStyle/>
          <a:p>
            <a:r>
              <a:rPr lang="en-US" dirty="0"/>
              <a:t>Video #4</a:t>
            </a:r>
          </a:p>
        </p:txBody>
      </p:sp>
      <p:sp>
        <p:nvSpPr>
          <p:cNvPr id="4" name="Text Placeholder 3">
            <a:extLst>
              <a:ext uri="{FF2B5EF4-FFF2-40B4-BE49-F238E27FC236}">
                <a16:creationId xmlns:a16="http://schemas.microsoft.com/office/drawing/2014/main" id="{D38EFE86-25FA-B8FD-948B-CB784639318F}"/>
              </a:ext>
            </a:extLst>
          </p:cNvPr>
          <p:cNvSpPr>
            <a:spLocks noGrp="1"/>
          </p:cNvSpPr>
          <p:nvPr>
            <p:ph type="body" sz="quarter" idx="11"/>
          </p:nvPr>
        </p:nvSpPr>
        <p:spPr>
          <a:xfrm>
            <a:off x="6386973" y="3744554"/>
            <a:ext cx="4730027" cy="2293561"/>
          </a:xfrm>
        </p:spPr>
        <p:txBody>
          <a:bodyPr/>
          <a:lstStyle/>
          <a:p>
            <a:pPr algn="just">
              <a:spcBef>
                <a:spcPts val="375"/>
              </a:spcBef>
              <a:spcAft>
                <a:spcPts val="375"/>
              </a:spcAft>
            </a:pPr>
            <a:r>
              <a:rPr lang="en-US" sz="2000" b="0" i="0" dirty="0">
                <a:solidFill>
                  <a:srgbClr val="242424"/>
                </a:solidFill>
                <a:effectLst/>
              </a:rPr>
              <a:t>During a search, a struggle ensued, and Jackson's gun fired. Officers repeatedly ordered Jackson to put his hands up, used a Taser, and fired shots. </a:t>
            </a:r>
          </a:p>
          <a:p>
            <a:pPr algn="just">
              <a:spcBef>
                <a:spcPts val="375"/>
              </a:spcBef>
              <a:spcAft>
                <a:spcPts val="375"/>
              </a:spcAft>
            </a:pPr>
            <a:r>
              <a:rPr lang="en-US" sz="2000" b="0" i="0" dirty="0">
                <a:solidFill>
                  <a:srgbClr val="242424"/>
                </a:solidFill>
                <a:effectLst/>
              </a:rPr>
              <a:t>An investigation confirmed Jackson was armed and fired shots.</a:t>
            </a:r>
          </a:p>
        </p:txBody>
      </p:sp>
      <p:pic>
        <p:nvPicPr>
          <p:cNvPr id="6" name="Picture 5" descr="A person in a grey sweatshirt&#10;&#10;AI-generated content may be incorrect.">
            <a:extLst>
              <a:ext uri="{FF2B5EF4-FFF2-40B4-BE49-F238E27FC236}">
                <a16:creationId xmlns:a16="http://schemas.microsoft.com/office/drawing/2014/main" id="{9645667F-C31C-859A-8FD4-711F48FFB2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6784" y="900163"/>
            <a:ext cx="4893818" cy="2751752"/>
          </a:xfrm>
          <a:prstGeom prst="rect">
            <a:avLst/>
          </a:prstGeom>
        </p:spPr>
      </p:pic>
      <p:sp>
        <p:nvSpPr>
          <p:cNvPr id="7" name="Text Placeholder 3">
            <a:extLst>
              <a:ext uri="{FF2B5EF4-FFF2-40B4-BE49-F238E27FC236}">
                <a16:creationId xmlns:a16="http://schemas.microsoft.com/office/drawing/2014/main" id="{D9299206-CC52-E6BF-6262-859CD2DD632B}"/>
              </a:ext>
            </a:extLst>
          </p:cNvPr>
          <p:cNvSpPr txBox="1">
            <a:spLocks/>
          </p:cNvSpPr>
          <p:nvPr/>
        </p:nvSpPr>
        <p:spPr>
          <a:xfrm>
            <a:off x="808189" y="1353403"/>
            <a:ext cx="4730027" cy="4684712"/>
          </a:xfrm>
          <a:prstGeom prst="rect">
            <a:avLst/>
          </a:prstGeom>
        </p:spPr>
        <p:txBody>
          <a:bodyPr/>
          <a:lstStyle>
            <a:lvl1pPr marL="228600" indent="-228600" algn="l" defTabSz="914400" rtl="0" eaLnBrk="1" latinLnBrk="0" hangingPunct="1">
              <a:lnSpc>
                <a:spcPct val="90000"/>
              </a:lnSpc>
              <a:spcBef>
                <a:spcPts val="1000"/>
              </a:spcBef>
              <a:buFont typeface="Wingdings" panose="05000000000000000000" pitchFamily="2" charset="2"/>
              <a:buChar char="§"/>
              <a:defRPr sz="2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E0E28"/>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75"/>
              </a:spcBef>
              <a:spcAft>
                <a:spcPts val="375"/>
              </a:spcAft>
              <a:buFont typeface="Wingdings" panose="05000000000000000000" pitchFamily="2" charset="2"/>
              <a:buNone/>
            </a:pPr>
            <a:r>
              <a:rPr lang="en-US" sz="2000" b="1" dirty="0">
                <a:solidFill>
                  <a:srgbClr val="242424"/>
                </a:solidFill>
              </a:rPr>
              <a:t>Disclaimer: </a:t>
            </a:r>
            <a:r>
              <a:rPr lang="en-US" sz="2000" i="1" dirty="0">
                <a:solidFill>
                  <a:srgbClr val="242424"/>
                </a:solidFill>
              </a:rPr>
              <a:t>This video content on the next page is intended for educational and informational purposes only.</a:t>
            </a:r>
            <a:br>
              <a:rPr lang="en-US" sz="2000" i="1" dirty="0">
                <a:solidFill>
                  <a:srgbClr val="242424"/>
                </a:solidFill>
              </a:rPr>
            </a:br>
            <a:endParaRPr lang="en-US" sz="800" i="1" dirty="0">
              <a:solidFill>
                <a:srgbClr val="242424"/>
              </a:solidFill>
            </a:endParaRPr>
          </a:p>
          <a:p>
            <a:pPr algn="just">
              <a:spcBef>
                <a:spcPts val="375"/>
              </a:spcBef>
              <a:spcAft>
                <a:spcPts val="375"/>
              </a:spcAft>
            </a:pPr>
            <a:r>
              <a:rPr lang="en-US" sz="2000" dirty="0">
                <a:solidFill>
                  <a:srgbClr val="242424"/>
                </a:solidFill>
              </a:rPr>
              <a:t>Body camera footage released by the Columbus Division of Police shows the fatal shooting of 27-year-old Miles Jackson by Columbus police and Mount Carmel St. Ann’s hospital security on April 12, 2021. </a:t>
            </a:r>
          </a:p>
          <a:p>
            <a:pPr algn="just">
              <a:spcBef>
                <a:spcPts val="375"/>
              </a:spcBef>
              <a:spcAft>
                <a:spcPts val="375"/>
              </a:spcAft>
            </a:pPr>
            <a:r>
              <a:rPr lang="en-US" sz="2000" dirty="0">
                <a:solidFill>
                  <a:srgbClr val="242424"/>
                </a:solidFill>
              </a:rPr>
              <a:t>Jackson, who had multiple warrants, was taken to the hospital after a suspected drug overdose. Officers Ryan Krichbaum and Andrew Howe were dispatched to take Jackson into custody. </a:t>
            </a:r>
          </a:p>
        </p:txBody>
      </p:sp>
    </p:spTree>
    <p:extLst>
      <p:ext uri="{BB962C8B-B14F-4D97-AF65-F5344CB8AC3E}">
        <p14:creationId xmlns:p14="http://schemas.microsoft.com/office/powerpoint/2010/main" val="160704954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42EC8-4153-B351-E386-E9BD47F656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72AB6C-38DA-7ED3-3AA9-11939F6AB3CC}"/>
              </a:ext>
            </a:extLst>
          </p:cNvPr>
          <p:cNvSpPr>
            <a:spLocks noGrp="1"/>
          </p:cNvSpPr>
          <p:nvPr>
            <p:ph type="title"/>
          </p:nvPr>
        </p:nvSpPr>
        <p:spPr/>
        <p:txBody>
          <a:bodyPr/>
          <a:lstStyle/>
          <a:p>
            <a:r>
              <a:rPr lang="en-US" dirty="0"/>
              <a:t>Video 4</a:t>
            </a:r>
          </a:p>
        </p:txBody>
      </p:sp>
      <p:pic>
        <p:nvPicPr>
          <p:cNvPr id="3" name="Online Media 2" title="Bodycam Captures Police Shootout With Armed Man at Hospital in Columbus, Ohio">
            <a:hlinkClick r:id="" action="ppaction://media"/>
            <a:extLst>
              <a:ext uri="{FF2B5EF4-FFF2-40B4-BE49-F238E27FC236}">
                <a16:creationId xmlns:a16="http://schemas.microsoft.com/office/drawing/2014/main" id="{9D5428D4-E4E7-A0D3-B83F-DE0225FD3D54}"/>
              </a:ext>
            </a:extLst>
          </p:cNvPr>
          <p:cNvPicPr>
            <a:picLocks noRot="1" noChangeAspect="1"/>
          </p:cNvPicPr>
          <p:nvPr>
            <a:videoFile r:link="rId1"/>
          </p:nvPr>
        </p:nvPicPr>
        <p:blipFill>
          <a:blip r:embed="rId3"/>
          <a:stretch>
            <a:fillRect/>
          </a:stretch>
        </p:blipFill>
        <p:spPr>
          <a:xfrm>
            <a:off x="-45101" y="-27981"/>
            <a:ext cx="12237101" cy="6913962"/>
          </a:xfrm>
          <a:prstGeom prst="rect">
            <a:avLst/>
          </a:prstGeom>
        </p:spPr>
      </p:pic>
    </p:spTree>
    <p:extLst>
      <p:ext uri="{BB962C8B-B14F-4D97-AF65-F5344CB8AC3E}">
        <p14:creationId xmlns:p14="http://schemas.microsoft.com/office/powerpoint/2010/main" val="1447504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580ABC-4AC0-735E-0E56-A9A8285E2EB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76A010A-9658-F737-C2D1-C0B79A462B84}"/>
              </a:ext>
            </a:extLst>
          </p:cNvPr>
          <p:cNvSpPr>
            <a:spLocks noGrp="1"/>
          </p:cNvSpPr>
          <p:nvPr>
            <p:ph type="title"/>
          </p:nvPr>
        </p:nvSpPr>
        <p:spPr/>
        <p:txBody>
          <a:bodyPr/>
          <a:lstStyle/>
          <a:p>
            <a:r>
              <a:rPr lang="en-US" dirty="0"/>
              <a:t>Use of Force Reporting</a:t>
            </a:r>
          </a:p>
        </p:txBody>
      </p:sp>
      <p:sp>
        <p:nvSpPr>
          <p:cNvPr id="4" name="Text Placeholder 3">
            <a:extLst>
              <a:ext uri="{FF2B5EF4-FFF2-40B4-BE49-F238E27FC236}">
                <a16:creationId xmlns:a16="http://schemas.microsoft.com/office/drawing/2014/main" id="{C0691B34-BAD5-40DC-21E7-817226E17879}"/>
              </a:ext>
            </a:extLst>
          </p:cNvPr>
          <p:cNvSpPr>
            <a:spLocks noGrp="1"/>
          </p:cNvSpPr>
          <p:nvPr>
            <p:ph type="body" sz="quarter" idx="11"/>
          </p:nvPr>
        </p:nvSpPr>
        <p:spPr>
          <a:xfrm>
            <a:off x="655789" y="1201003"/>
            <a:ext cx="10398092" cy="4684712"/>
          </a:xfrm>
        </p:spPr>
        <p:txBody>
          <a:bodyPr/>
          <a:lstStyle/>
          <a:p>
            <a:pPr marL="0" indent="0">
              <a:buNone/>
            </a:pPr>
            <a:r>
              <a:rPr lang="en-US" sz="2400" b="1" dirty="0"/>
              <a:t>California Government Code § 12525.2(a) requires that every agency notify the California Department of Justice (DOJ about incidents involving the:</a:t>
            </a:r>
          </a:p>
          <a:p>
            <a:pPr marL="571500" indent="-341313"/>
            <a:r>
              <a:rPr lang="en-US" sz="2400" dirty="0"/>
              <a:t>Shooting of a civilian by a peace officer.</a:t>
            </a:r>
          </a:p>
          <a:p>
            <a:pPr marL="571500" indent="-341313"/>
            <a:r>
              <a:rPr lang="en-US" sz="2400" dirty="0"/>
              <a:t>Shooting of a peace officer by a civilian.</a:t>
            </a:r>
          </a:p>
          <a:p>
            <a:pPr marL="571500" indent="-341313"/>
            <a:r>
              <a:rPr lang="en-US" sz="2400" dirty="0"/>
              <a:t>Use of force by a peace officer against a civilian results in serious bodily injury or death.</a:t>
            </a:r>
          </a:p>
          <a:p>
            <a:pPr marL="571500" indent="-341313"/>
            <a:r>
              <a:rPr lang="en-US" sz="2400" dirty="0"/>
              <a:t>Use of force by a civilian against a peace officer results in serious bodily injury or death.</a:t>
            </a:r>
          </a:p>
          <a:p>
            <a:pPr marL="230188" indent="0">
              <a:buNone/>
            </a:pPr>
            <a:r>
              <a:rPr lang="en-US" sz="2400" b="1" dirty="0"/>
              <a:t>PC § 832.13 requires that “Every person employed as a peace officer shall immediately report all uses of force by the officer to the officer's department or agency.”</a:t>
            </a:r>
            <a:endParaRPr lang="en-US" sz="2400" dirty="0"/>
          </a:p>
        </p:txBody>
      </p:sp>
    </p:spTree>
    <p:extLst>
      <p:ext uri="{BB962C8B-B14F-4D97-AF65-F5344CB8AC3E}">
        <p14:creationId xmlns:p14="http://schemas.microsoft.com/office/powerpoint/2010/main" val="26713834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11C05B-D3AF-F47A-8A4C-DACE0C50E70F}"/>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79B79FCB-675D-F13C-B480-72784FAFE474}"/>
              </a:ext>
            </a:extLst>
          </p:cNvPr>
          <p:cNvSpPr>
            <a:spLocks noGrp="1"/>
          </p:cNvSpPr>
          <p:nvPr>
            <p:ph type="body" sz="quarter" idx="10"/>
          </p:nvPr>
        </p:nvSpPr>
        <p:spPr/>
        <p:txBody>
          <a:bodyPr/>
          <a:lstStyle/>
          <a:p>
            <a:r>
              <a:rPr lang="en-US" dirty="0"/>
              <a:t>Continued from previous page</a:t>
            </a:r>
          </a:p>
        </p:txBody>
      </p:sp>
      <p:sp>
        <p:nvSpPr>
          <p:cNvPr id="5" name="Text Placeholder 2">
            <a:extLst>
              <a:ext uri="{FF2B5EF4-FFF2-40B4-BE49-F238E27FC236}">
                <a16:creationId xmlns:a16="http://schemas.microsoft.com/office/drawing/2014/main" id="{A05368E1-29D0-F8F4-30A4-502330EB7BA5}"/>
              </a:ext>
            </a:extLst>
          </p:cNvPr>
          <p:cNvSpPr txBox="1">
            <a:spLocks/>
          </p:cNvSpPr>
          <p:nvPr/>
        </p:nvSpPr>
        <p:spPr>
          <a:xfrm>
            <a:off x="649288" y="1160463"/>
            <a:ext cx="10422610" cy="46847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514350" algn="just">
              <a:buFont typeface="+mj-lt"/>
              <a:buAutoNum type="arabicPeriod" startAt="6"/>
            </a:pPr>
            <a:r>
              <a:rPr lang="en-US" dirty="0">
                <a:latin typeface="Arial" panose="020B0604020202020204" pitchFamily="34" charset="0"/>
                <a:cs typeface="Arial" panose="020B0604020202020204" pitchFamily="34" charset="0"/>
              </a:rPr>
              <a:t>Explain how use of force legislation has influenced their department policy.</a:t>
            </a:r>
          </a:p>
          <a:p>
            <a:pPr marL="685800" indent="-514350" algn="just">
              <a:buFont typeface="+mj-lt"/>
              <a:buAutoNum type="arabicPeriod" startAt="6"/>
            </a:pPr>
            <a:r>
              <a:rPr lang="en-US" dirty="0">
                <a:latin typeface="Arial" panose="020B0604020202020204" pitchFamily="34" charset="0"/>
                <a:cs typeface="Arial" panose="020B0604020202020204" pitchFamily="34" charset="0"/>
              </a:rPr>
              <a:t>Describe their obligation related to state-required reporting mandated by California Government Code § 12525.2(a).</a:t>
            </a:r>
          </a:p>
          <a:p>
            <a:pPr marL="685800" indent="-514350" algn="just">
              <a:buFont typeface="+mj-lt"/>
              <a:buAutoNum type="arabicPeriod" startAt="6"/>
            </a:pPr>
            <a:r>
              <a:rPr lang="en-US" dirty="0">
                <a:latin typeface="Arial" panose="020B0604020202020204" pitchFamily="34" charset="0"/>
                <a:cs typeface="Arial" panose="020B0604020202020204" pitchFamily="34" charset="0"/>
              </a:rPr>
              <a:t>Assess de-escalation and interpersonal communications skills intended to avoid escalating situations and mitigate elevated events.</a:t>
            </a:r>
          </a:p>
          <a:p>
            <a:pPr marL="685800" indent="-514350" algn="just">
              <a:buFont typeface="+mj-lt"/>
              <a:buAutoNum type="arabicPeriod" startAt="6"/>
            </a:pPr>
            <a:r>
              <a:rPr lang="en-US" dirty="0">
                <a:latin typeface="Arial" panose="020B0604020202020204" pitchFamily="34" charset="0"/>
                <a:cs typeface="Arial" panose="020B0604020202020204" pitchFamily="34" charset="0"/>
              </a:rPr>
              <a:t>Articulate how human implicit and explicit biases may impact policing, and how officer self-awareness and cultural competency may lessen these effects.</a:t>
            </a:r>
          </a:p>
        </p:txBody>
      </p:sp>
    </p:spTree>
    <p:extLst>
      <p:ext uri="{BB962C8B-B14F-4D97-AF65-F5344CB8AC3E}">
        <p14:creationId xmlns:p14="http://schemas.microsoft.com/office/powerpoint/2010/main" val="85603556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107CA0-ED9C-B779-8714-09050396752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2E74D5D-AE3E-F203-0DC2-8E4AA4F968D5}"/>
              </a:ext>
            </a:extLst>
          </p:cNvPr>
          <p:cNvSpPr>
            <a:spLocks noGrp="1"/>
          </p:cNvSpPr>
          <p:nvPr>
            <p:ph type="title"/>
          </p:nvPr>
        </p:nvSpPr>
        <p:spPr/>
        <p:txBody>
          <a:bodyPr/>
          <a:lstStyle/>
          <a:p>
            <a:r>
              <a:rPr lang="en-US" dirty="0"/>
              <a:t>Questions</a:t>
            </a:r>
          </a:p>
        </p:txBody>
      </p:sp>
      <p:sp>
        <p:nvSpPr>
          <p:cNvPr id="4" name="Text Placeholder 3">
            <a:extLst>
              <a:ext uri="{FF2B5EF4-FFF2-40B4-BE49-F238E27FC236}">
                <a16:creationId xmlns:a16="http://schemas.microsoft.com/office/drawing/2014/main" id="{219041BD-9B53-07CC-B7FA-0F6136819071}"/>
              </a:ext>
            </a:extLst>
          </p:cNvPr>
          <p:cNvSpPr>
            <a:spLocks noGrp="1"/>
          </p:cNvSpPr>
          <p:nvPr>
            <p:ph type="body" sz="quarter" idx="11"/>
          </p:nvPr>
        </p:nvSpPr>
        <p:spPr>
          <a:xfrm>
            <a:off x="655789" y="1201003"/>
            <a:ext cx="10398092" cy="4684712"/>
          </a:xfrm>
        </p:spPr>
        <p:txBody>
          <a:bodyPr/>
          <a:lstStyle/>
          <a:p>
            <a:pPr marL="571500" indent="-341313"/>
            <a:r>
              <a:rPr lang="en-US" sz="2400" dirty="0"/>
              <a:t>How does our agency define force?</a:t>
            </a:r>
          </a:p>
          <a:p>
            <a:pPr marL="571500" indent="-341313"/>
            <a:r>
              <a:rPr lang="en-US" sz="2400" dirty="0"/>
              <a:t>How does our agency respond to PC § 832.13?</a:t>
            </a:r>
          </a:p>
          <a:p>
            <a:pPr marL="0" indent="0">
              <a:buNone/>
            </a:pPr>
            <a:r>
              <a:rPr lang="en-US" sz="2400" b="1" dirty="0"/>
              <a:t>Officers and their supervisors have certain responsibilities when a use of force occurs:</a:t>
            </a:r>
          </a:p>
          <a:p>
            <a:pPr marL="571500" indent="-341313"/>
            <a:r>
              <a:rPr lang="en-US" sz="2400" b="1" dirty="0"/>
              <a:t>Supervisors: </a:t>
            </a:r>
            <a:r>
              <a:rPr lang="en-US" sz="2400" dirty="0"/>
              <a:t>Shall ensure proper collection of information to allow annual reporting to the DOJ.</a:t>
            </a:r>
          </a:p>
          <a:p>
            <a:pPr marL="571500" indent="-341313"/>
            <a:r>
              <a:rPr lang="en-US" sz="2400" b="1" dirty="0"/>
              <a:t>Officers: </a:t>
            </a:r>
            <a:r>
              <a:rPr lang="en-US" sz="2400" dirty="0"/>
              <a:t>Shall notify a superior officer of any use of force incident where serious bodily injury has occurred or is believed to have occurred.</a:t>
            </a:r>
          </a:p>
          <a:p>
            <a:pPr marL="571500" indent="-341313"/>
            <a:r>
              <a:rPr lang="en-US" sz="2400" b="1" dirty="0"/>
              <a:t>Notify a superior officer </a:t>
            </a:r>
            <a:r>
              <a:rPr lang="en-US" sz="2400" dirty="0"/>
              <a:t>in accordance with department policy following a use of force not involving the occurrence or believed occurrence of serious bodily injury.</a:t>
            </a:r>
          </a:p>
          <a:p>
            <a:pPr marL="571500" indent="-341313"/>
            <a:endParaRPr lang="en-US" sz="2400" dirty="0"/>
          </a:p>
          <a:p>
            <a:pPr marL="571500" indent="-341313"/>
            <a:endParaRPr lang="en-US" sz="2400" dirty="0"/>
          </a:p>
        </p:txBody>
      </p:sp>
    </p:spTree>
    <p:extLst>
      <p:ext uri="{BB962C8B-B14F-4D97-AF65-F5344CB8AC3E}">
        <p14:creationId xmlns:p14="http://schemas.microsoft.com/office/powerpoint/2010/main" val="262887517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3A148C-A0DE-C267-EF06-047EA170C61F}"/>
              </a:ext>
            </a:extLst>
          </p:cNvPr>
          <p:cNvSpPr>
            <a:spLocks noGrp="1"/>
          </p:cNvSpPr>
          <p:nvPr>
            <p:ph type="title"/>
          </p:nvPr>
        </p:nvSpPr>
        <p:spPr/>
        <p:txBody>
          <a:bodyPr/>
          <a:lstStyle/>
          <a:p>
            <a:r>
              <a:rPr lang="en-US" dirty="0"/>
              <a:t>Additional Considerations</a:t>
            </a:r>
          </a:p>
        </p:txBody>
      </p:sp>
      <p:sp>
        <p:nvSpPr>
          <p:cNvPr id="4" name="Text Placeholder 3">
            <a:extLst>
              <a:ext uri="{FF2B5EF4-FFF2-40B4-BE49-F238E27FC236}">
                <a16:creationId xmlns:a16="http://schemas.microsoft.com/office/drawing/2014/main" id="{D16476B1-FEBC-55B0-D64B-C8E617A619EE}"/>
              </a:ext>
            </a:extLst>
          </p:cNvPr>
          <p:cNvSpPr>
            <a:spLocks noGrp="1"/>
          </p:cNvSpPr>
          <p:nvPr>
            <p:ph type="body" sz="quarter" idx="11"/>
          </p:nvPr>
        </p:nvSpPr>
        <p:spPr>
          <a:xfrm>
            <a:off x="649288" y="1160463"/>
            <a:ext cx="10692875" cy="4641247"/>
          </a:xfrm>
        </p:spPr>
        <p:txBody>
          <a:bodyPr/>
          <a:lstStyle/>
          <a:p>
            <a:pPr marL="458788" indent="-287338"/>
            <a:r>
              <a:rPr lang="en-US" dirty="0"/>
              <a:t>Depending on agency policy and procedure, there are multiple other considerations for supervisors and peace officers following a use of force, including, but not limited to:</a:t>
            </a:r>
            <a:br>
              <a:rPr lang="en-US" dirty="0"/>
            </a:br>
            <a:endParaRPr lang="en-US" dirty="0"/>
          </a:p>
          <a:p>
            <a:pPr marL="1373188" lvl="2" indent="-458788"/>
            <a:r>
              <a:rPr lang="en-US" sz="2400" dirty="0"/>
              <a:t>Rendering first aid and ensuring that injured parties are examined and treated by medical personnel.</a:t>
            </a:r>
          </a:p>
          <a:p>
            <a:pPr marL="1373188" lvl="2" indent="-458788"/>
            <a:r>
              <a:rPr lang="en-US" sz="2400" dirty="0"/>
              <a:t>Interviewing involved officers and witnesses.</a:t>
            </a:r>
          </a:p>
          <a:p>
            <a:pPr marL="1373188" lvl="2" indent="-458788"/>
            <a:r>
              <a:rPr lang="en-US" sz="2400" dirty="0"/>
              <a:t>Ensuring that photographs have been taken of any injuries and evidence.</a:t>
            </a:r>
          </a:p>
          <a:p>
            <a:pPr marL="1373188" lvl="2" indent="-458788"/>
            <a:r>
              <a:rPr lang="en-US" sz="2400" dirty="0"/>
              <a:t>Reviewing any use of force reports for completeness, accuracy, adherence to department policy, and to identify potential training issues.</a:t>
            </a:r>
          </a:p>
          <a:p>
            <a:endParaRPr lang="en-US" dirty="0"/>
          </a:p>
        </p:txBody>
      </p:sp>
    </p:spTree>
    <p:extLst>
      <p:ext uri="{BB962C8B-B14F-4D97-AF65-F5344CB8AC3E}">
        <p14:creationId xmlns:p14="http://schemas.microsoft.com/office/powerpoint/2010/main" val="422535556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42EC8-4153-B351-E386-E9BD47F656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72AB6C-38DA-7ED3-3AA9-11939F6AB3CC}"/>
              </a:ext>
            </a:extLst>
          </p:cNvPr>
          <p:cNvSpPr>
            <a:spLocks noGrp="1"/>
          </p:cNvSpPr>
          <p:nvPr>
            <p:ph type="title"/>
          </p:nvPr>
        </p:nvSpPr>
        <p:spPr>
          <a:xfrm>
            <a:off x="676254" y="270112"/>
            <a:ext cx="10737968" cy="678177"/>
          </a:xfrm>
        </p:spPr>
        <p:txBody>
          <a:bodyPr lIns="0" rIns="0" anchor="b" anchorCtr="0">
            <a:normAutofit/>
          </a:bodyPr>
          <a:lstStyle/>
          <a:p>
            <a:r>
              <a:rPr lang="en-US" kern="1200" dirty="0">
                <a:latin typeface="Arial" panose="020B0604020202020204" pitchFamily="34" charset="0"/>
                <a:ea typeface="+mj-ea"/>
                <a:cs typeface="Arial" panose="020B0604020202020204" pitchFamily="34" charset="0"/>
              </a:rPr>
              <a:t>Video #5</a:t>
            </a:r>
          </a:p>
        </p:txBody>
      </p:sp>
      <p:sp>
        <p:nvSpPr>
          <p:cNvPr id="6" name="Text Placeholder 3">
            <a:extLst>
              <a:ext uri="{FF2B5EF4-FFF2-40B4-BE49-F238E27FC236}">
                <a16:creationId xmlns:a16="http://schemas.microsoft.com/office/drawing/2014/main" id="{B19187B4-DD05-0751-9A34-995D944DFABB}"/>
              </a:ext>
            </a:extLst>
          </p:cNvPr>
          <p:cNvSpPr txBox="1">
            <a:spLocks/>
          </p:cNvSpPr>
          <p:nvPr/>
        </p:nvSpPr>
        <p:spPr>
          <a:xfrm>
            <a:off x="5208797" y="1375925"/>
            <a:ext cx="6124356" cy="4684712"/>
          </a:xfrm>
          <a:prstGeom prst="rect">
            <a:avLst/>
          </a:prstGeom>
        </p:spPr>
        <p:txBody>
          <a:bodyPr/>
          <a:lstStyle>
            <a:lvl1pPr marL="228600" indent="-228600" algn="l" defTabSz="914400" rtl="0" eaLnBrk="1" latinLnBrk="0" hangingPunct="1">
              <a:lnSpc>
                <a:spcPct val="90000"/>
              </a:lnSpc>
              <a:spcBef>
                <a:spcPts val="1000"/>
              </a:spcBef>
              <a:buFont typeface="Wingdings" panose="05000000000000000000" pitchFamily="2" charset="2"/>
              <a:buChar char="§"/>
              <a:defRPr sz="2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E0E28"/>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375"/>
              </a:spcBef>
              <a:spcAft>
                <a:spcPts val="375"/>
              </a:spcAft>
              <a:buNone/>
            </a:pPr>
            <a:r>
              <a:rPr lang="en-US" sz="2000" dirty="0">
                <a:solidFill>
                  <a:srgbClr val="242424"/>
                </a:solidFill>
              </a:rPr>
              <a:t>Morgan Hill officers responded to a disturbance involving Shaun Hillman, who was armed with a knife and wine bottle. Despite repeated commands, he ignored officers, leading to store evacuation and de-escalation attempts.</a:t>
            </a:r>
          </a:p>
          <a:p>
            <a:pPr marL="0" indent="0" algn="just">
              <a:spcBef>
                <a:spcPts val="375"/>
              </a:spcBef>
              <a:spcAft>
                <a:spcPts val="375"/>
              </a:spcAft>
              <a:buNone/>
            </a:pPr>
            <a:r>
              <a:rPr lang="en-US" sz="2000" dirty="0">
                <a:solidFill>
                  <a:srgbClr val="242424"/>
                </a:solidFill>
              </a:rPr>
              <a:t>A victim with a head injury was found, later confirmed to have been attacked by Hillman.</a:t>
            </a:r>
          </a:p>
          <a:p>
            <a:pPr marL="0" indent="0" algn="just">
              <a:spcBef>
                <a:spcPts val="375"/>
              </a:spcBef>
              <a:spcAft>
                <a:spcPts val="375"/>
              </a:spcAft>
              <a:buNone/>
            </a:pPr>
            <a:r>
              <a:rPr lang="en-US" sz="2000" b="0" i="0" dirty="0">
                <a:solidFill>
                  <a:srgbClr val="242424"/>
                </a:solidFill>
                <a:effectLst/>
              </a:rPr>
              <a:t>After continued aggression, he was shot again and then subdued.</a:t>
            </a:r>
          </a:p>
          <a:p>
            <a:pPr marL="0" indent="0" algn="just">
              <a:spcBef>
                <a:spcPts val="375"/>
              </a:spcBef>
              <a:spcAft>
                <a:spcPts val="375"/>
              </a:spcAft>
              <a:buNone/>
            </a:pPr>
            <a:r>
              <a:rPr lang="en-US" sz="2000" b="0" i="0" dirty="0">
                <a:solidFill>
                  <a:srgbClr val="242424"/>
                </a:solidFill>
                <a:effectLst/>
              </a:rPr>
              <a:t>Officers rendered medical aid, and Hillman was hospitalized with non-life-threatening injuries. The victim received medical care, and no officers were injured.</a:t>
            </a:r>
          </a:p>
          <a:p>
            <a:pPr marL="0" indent="0" algn="just">
              <a:spcBef>
                <a:spcPts val="375"/>
              </a:spcBef>
              <a:spcAft>
                <a:spcPts val="375"/>
              </a:spcAft>
              <a:buNone/>
            </a:pPr>
            <a:endParaRPr lang="en-US" sz="2000" dirty="0">
              <a:solidFill>
                <a:srgbClr val="242424"/>
              </a:solidFill>
            </a:endParaRPr>
          </a:p>
        </p:txBody>
      </p:sp>
      <p:sp>
        <p:nvSpPr>
          <p:cNvPr id="7" name="Text Placeholder 3">
            <a:extLst>
              <a:ext uri="{FF2B5EF4-FFF2-40B4-BE49-F238E27FC236}">
                <a16:creationId xmlns:a16="http://schemas.microsoft.com/office/drawing/2014/main" id="{60B083EA-4C69-E4C0-6F90-F3FE857ACF66}"/>
              </a:ext>
            </a:extLst>
          </p:cNvPr>
          <p:cNvSpPr txBox="1">
            <a:spLocks/>
          </p:cNvSpPr>
          <p:nvPr/>
        </p:nvSpPr>
        <p:spPr>
          <a:xfrm>
            <a:off x="547107" y="1375925"/>
            <a:ext cx="3769289" cy="1408566"/>
          </a:xfrm>
          <a:prstGeom prst="rect">
            <a:avLst/>
          </a:prstGeom>
        </p:spPr>
        <p:txBody>
          <a:bodyPr/>
          <a:lstStyle>
            <a:lvl1pPr marL="228600" indent="-228600" algn="l" defTabSz="914400" rtl="0" eaLnBrk="1" latinLnBrk="0" hangingPunct="1">
              <a:lnSpc>
                <a:spcPct val="90000"/>
              </a:lnSpc>
              <a:spcBef>
                <a:spcPts val="1000"/>
              </a:spcBef>
              <a:buFont typeface="Wingdings" panose="05000000000000000000" pitchFamily="2" charset="2"/>
              <a:buChar char="§"/>
              <a:defRPr sz="2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E0E28"/>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375"/>
              </a:spcBef>
              <a:spcAft>
                <a:spcPts val="375"/>
              </a:spcAft>
              <a:buFont typeface="Wingdings" panose="05000000000000000000" pitchFamily="2" charset="2"/>
              <a:buNone/>
            </a:pPr>
            <a:r>
              <a:rPr lang="en-US" sz="2000" b="1" dirty="0">
                <a:solidFill>
                  <a:srgbClr val="242424"/>
                </a:solidFill>
              </a:rPr>
              <a:t>Disclaimer: </a:t>
            </a:r>
          </a:p>
          <a:p>
            <a:pPr>
              <a:spcBef>
                <a:spcPts val="375"/>
              </a:spcBef>
              <a:spcAft>
                <a:spcPts val="375"/>
              </a:spcAft>
              <a:buFont typeface="Wingdings" panose="05000000000000000000" pitchFamily="2" charset="2"/>
              <a:buNone/>
            </a:pPr>
            <a:r>
              <a:rPr lang="en-US" sz="1800" i="1" dirty="0">
                <a:solidFill>
                  <a:srgbClr val="242424"/>
                </a:solidFill>
              </a:rPr>
              <a:t>This video content on the next page is intended for educational and informational purposes only.</a:t>
            </a:r>
            <a:br>
              <a:rPr lang="en-US" sz="1800" i="1" dirty="0">
                <a:solidFill>
                  <a:srgbClr val="242424"/>
                </a:solidFill>
              </a:rPr>
            </a:br>
            <a:endParaRPr lang="en-US" sz="1800" dirty="0">
              <a:solidFill>
                <a:srgbClr val="242424"/>
              </a:solidFill>
            </a:endParaRPr>
          </a:p>
        </p:txBody>
      </p:sp>
      <p:pic>
        <p:nvPicPr>
          <p:cNvPr id="4" name="Picture 3" descr="A video camera with a play button&#10;&#10;AI-generated content may be incorrect.">
            <a:extLst>
              <a:ext uri="{FF2B5EF4-FFF2-40B4-BE49-F238E27FC236}">
                <a16:creationId xmlns:a16="http://schemas.microsoft.com/office/drawing/2014/main" id="{92F88D2C-F266-03F9-148D-ED2778D48AD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254" y="2784491"/>
            <a:ext cx="4403396" cy="2481360"/>
          </a:xfrm>
          <a:prstGeom prst="rect">
            <a:avLst/>
          </a:prstGeom>
        </p:spPr>
      </p:pic>
    </p:spTree>
    <p:extLst>
      <p:ext uri="{BB962C8B-B14F-4D97-AF65-F5344CB8AC3E}">
        <p14:creationId xmlns:p14="http://schemas.microsoft.com/office/powerpoint/2010/main" val="7535648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642EC8-4153-B351-E386-E9BD47F656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E72AB6C-38DA-7ED3-3AA9-11939F6AB3CC}"/>
              </a:ext>
            </a:extLst>
          </p:cNvPr>
          <p:cNvSpPr>
            <a:spLocks noGrp="1"/>
          </p:cNvSpPr>
          <p:nvPr>
            <p:ph type="title"/>
          </p:nvPr>
        </p:nvSpPr>
        <p:spPr/>
        <p:txBody>
          <a:bodyPr/>
          <a:lstStyle/>
          <a:p>
            <a:r>
              <a:rPr lang="en-US" dirty="0"/>
              <a:t>Video 5</a:t>
            </a:r>
          </a:p>
        </p:txBody>
      </p:sp>
      <p:pic>
        <p:nvPicPr>
          <p:cNvPr id="5" name="Online Media 4" title="Officers Shoot Knife-Wielding Suspect After He Throws Wine Bottles At Them">
            <a:hlinkClick r:id="" action="ppaction://media"/>
            <a:extLst>
              <a:ext uri="{FF2B5EF4-FFF2-40B4-BE49-F238E27FC236}">
                <a16:creationId xmlns:a16="http://schemas.microsoft.com/office/drawing/2014/main" id="{A66B24AC-6684-0D2F-F1F7-69CD3F7A0A68}"/>
              </a:ext>
            </a:extLst>
          </p:cNvPr>
          <p:cNvPicPr>
            <a:picLocks noRot="1" noChangeAspect="1"/>
          </p:cNvPicPr>
          <p:nvPr>
            <a:videoFile r:link="rId1"/>
          </p:nvPr>
        </p:nvPicPr>
        <p:blipFill>
          <a:blip r:embed="rId3"/>
          <a:stretch>
            <a:fillRect/>
          </a:stretch>
        </p:blipFill>
        <p:spPr>
          <a:xfrm>
            <a:off x="-148424" y="0"/>
            <a:ext cx="12340424" cy="6972340"/>
          </a:xfrm>
          <a:prstGeom prst="rect">
            <a:avLst/>
          </a:prstGeom>
        </p:spPr>
      </p:pic>
    </p:spTree>
    <p:extLst>
      <p:ext uri="{BB962C8B-B14F-4D97-AF65-F5344CB8AC3E}">
        <p14:creationId xmlns:p14="http://schemas.microsoft.com/office/powerpoint/2010/main" val="247708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olice badge with text&#10;&#10;AI-generated content may be incorrect.">
            <a:extLst>
              <a:ext uri="{FF2B5EF4-FFF2-40B4-BE49-F238E27FC236}">
                <a16:creationId xmlns:a16="http://schemas.microsoft.com/office/drawing/2014/main" id="{15B71216-6AC4-81C0-6499-EE76C25412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22085647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90F7C-1BC5-81B5-958F-1DF6F3E4DFF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7CC7D9D-36BA-D1F1-966D-9479A4BD2FF4}"/>
              </a:ext>
            </a:extLst>
          </p:cNvPr>
          <p:cNvSpPr>
            <a:spLocks noGrp="1"/>
          </p:cNvSpPr>
          <p:nvPr>
            <p:ph type="title"/>
          </p:nvPr>
        </p:nvSpPr>
        <p:spPr/>
        <p:txBody>
          <a:bodyPr/>
          <a:lstStyle/>
          <a:p>
            <a:r>
              <a:rPr lang="en-US" dirty="0"/>
              <a:t>De-escalation and Communication</a:t>
            </a:r>
          </a:p>
        </p:txBody>
      </p:sp>
      <p:sp>
        <p:nvSpPr>
          <p:cNvPr id="4" name="Text Placeholder 3">
            <a:extLst>
              <a:ext uri="{FF2B5EF4-FFF2-40B4-BE49-F238E27FC236}">
                <a16:creationId xmlns:a16="http://schemas.microsoft.com/office/drawing/2014/main" id="{11ACCBE1-DF6D-8F27-1810-1E098E55634F}"/>
              </a:ext>
            </a:extLst>
          </p:cNvPr>
          <p:cNvSpPr>
            <a:spLocks noGrp="1"/>
          </p:cNvSpPr>
          <p:nvPr>
            <p:ph type="body" sz="quarter" idx="11"/>
          </p:nvPr>
        </p:nvSpPr>
        <p:spPr>
          <a:xfrm>
            <a:off x="655789" y="1729132"/>
            <a:ext cx="6150410" cy="3399736"/>
          </a:xfrm>
        </p:spPr>
        <p:txBody>
          <a:bodyPr/>
          <a:lstStyle/>
          <a:p>
            <a:pPr marL="0" indent="0" algn="just">
              <a:buNone/>
            </a:pPr>
            <a:r>
              <a:rPr lang="en-US" sz="2800" dirty="0"/>
              <a:t>De-escalation is the process of using strategies and techniques intended to decrease the intensity of the situation. The foundation of police de-escalation is an officer's own capacity for self-awareness, self-regulation, and empathy - they cannot be expected to de-escalate others if they are unable to first defuse themselves.</a:t>
            </a:r>
          </a:p>
          <a:p>
            <a:pPr marL="571500" indent="-341313" algn="just"/>
            <a:endParaRPr lang="en-US" sz="2400" dirty="0"/>
          </a:p>
          <a:p>
            <a:pPr marL="571500" indent="-341313" algn="just"/>
            <a:endParaRPr lang="en-US" sz="2400" dirty="0"/>
          </a:p>
        </p:txBody>
      </p:sp>
      <p:pic>
        <p:nvPicPr>
          <p:cNvPr id="3" name="Picture 2">
            <a:extLst>
              <a:ext uri="{FF2B5EF4-FFF2-40B4-BE49-F238E27FC236}">
                <a16:creationId xmlns:a16="http://schemas.microsoft.com/office/drawing/2014/main" id="{1C6E78B4-DCAF-3331-8955-B0403BB967C1}"/>
              </a:ext>
            </a:extLst>
          </p:cNvPr>
          <p:cNvPicPr>
            <a:picLocks noChangeAspect="1"/>
          </p:cNvPicPr>
          <p:nvPr/>
        </p:nvPicPr>
        <p:blipFill>
          <a:blip r:embed="rId3"/>
          <a:stretch>
            <a:fillRect/>
          </a:stretch>
        </p:blipFill>
        <p:spPr>
          <a:xfrm>
            <a:off x="7459892" y="1177499"/>
            <a:ext cx="3593853" cy="2009786"/>
          </a:xfrm>
          <a:prstGeom prst="rect">
            <a:avLst/>
          </a:prstGeom>
        </p:spPr>
      </p:pic>
      <p:pic>
        <p:nvPicPr>
          <p:cNvPr id="6" name="Picture 5" descr="Two men in handcuffs standing next to a car&#10;&#10;Description automatically generated">
            <a:extLst>
              <a:ext uri="{FF2B5EF4-FFF2-40B4-BE49-F238E27FC236}">
                <a16:creationId xmlns:a16="http://schemas.microsoft.com/office/drawing/2014/main" id="{956AAFFE-A0B3-D0FA-9CC2-AA1C417EB337}"/>
              </a:ext>
            </a:extLst>
          </p:cNvPr>
          <p:cNvPicPr>
            <a:picLocks noChangeAspect="1"/>
          </p:cNvPicPr>
          <p:nvPr/>
        </p:nvPicPr>
        <p:blipFill rotWithShape="1">
          <a:blip r:embed="rId4"/>
          <a:srcRect t="6725"/>
          <a:stretch/>
        </p:blipFill>
        <p:spPr>
          <a:xfrm>
            <a:off x="7459891" y="3337067"/>
            <a:ext cx="3593853" cy="2394799"/>
          </a:xfrm>
          <a:prstGeom prst="rect">
            <a:avLst/>
          </a:prstGeom>
        </p:spPr>
      </p:pic>
    </p:spTree>
    <p:extLst>
      <p:ext uri="{BB962C8B-B14F-4D97-AF65-F5344CB8AC3E}">
        <p14:creationId xmlns:p14="http://schemas.microsoft.com/office/powerpoint/2010/main" val="155446298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23DCD3-D804-87BB-8B7C-6732108860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CF4386-6E31-08C9-B433-4760482EFA48}"/>
              </a:ext>
            </a:extLst>
          </p:cNvPr>
          <p:cNvSpPr>
            <a:spLocks noGrp="1"/>
          </p:cNvSpPr>
          <p:nvPr>
            <p:ph type="title"/>
          </p:nvPr>
        </p:nvSpPr>
        <p:spPr/>
        <p:txBody>
          <a:bodyPr/>
          <a:lstStyle/>
          <a:p>
            <a:r>
              <a:rPr lang="en-US" dirty="0"/>
              <a:t>Strategy Considerations</a:t>
            </a:r>
          </a:p>
        </p:txBody>
      </p:sp>
      <p:sp>
        <p:nvSpPr>
          <p:cNvPr id="4" name="Text Placeholder 3">
            <a:extLst>
              <a:ext uri="{FF2B5EF4-FFF2-40B4-BE49-F238E27FC236}">
                <a16:creationId xmlns:a16="http://schemas.microsoft.com/office/drawing/2014/main" id="{B85D0D78-8A2A-21D5-C17B-B4E3CE75CD40}"/>
              </a:ext>
            </a:extLst>
          </p:cNvPr>
          <p:cNvSpPr>
            <a:spLocks noGrp="1"/>
          </p:cNvSpPr>
          <p:nvPr>
            <p:ph type="body" sz="quarter" idx="11"/>
          </p:nvPr>
        </p:nvSpPr>
        <p:spPr>
          <a:xfrm>
            <a:off x="655789" y="1187489"/>
            <a:ext cx="5179449" cy="4641247"/>
          </a:xfrm>
        </p:spPr>
        <p:txBody>
          <a:bodyPr/>
          <a:lstStyle/>
          <a:p>
            <a:pPr marL="571500" lvl="2" indent="-400050"/>
            <a:r>
              <a:rPr lang="en-US" sz="2200" dirty="0"/>
              <a:t>How do we approach, greet, engage, adapt, repair, and close events in an effective manner?</a:t>
            </a:r>
          </a:p>
          <a:p>
            <a:pPr marL="571500" lvl="2" indent="-400050"/>
            <a:r>
              <a:rPr lang="en-US" sz="2200" dirty="0"/>
              <a:t>Tactical methods may not be limited to time, distance, cover, and concealment</a:t>
            </a:r>
          </a:p>
          <a:p>
            <a:pPr marL="571500" lvl="2" indent="-400050"/>
            <a:r>
              <a:rPr lang="en-US" sz="2200" dirty="0"/>
              <a:t>The impact of volume, tone, pace, and demeanor on communication</a:t>
            </a:r>
          </a:p>
          <a:p>
            <a:pPr marL="571500" lvl="2" indent="-400050"/>
            <a:r>
              <a:rPr lang="en-US" sz="2200" dirty="0"/>
              <a:t>Giving respect and dignity</a:t>
            </a:r>
          </a:p>
          <a:p>
            <a:pPr marL="571500" lvl="2" indent="-400050"/>
            <a:r>
              <a:rPr lang="en-US" sz="2200" dirty="0"/>
              <a:t>Active listening</a:t>
            </a:r>
          </a:p>
          <a:p>
            <a:pPr marL="571500" lvl="2" indent="-400050"/>
            <a:r>
              <a:rPr lang="en-US" sz="2200" dirty="0"/>
              <a:t>Giving and receiving constructive feedback</a:t>
            </a:r>
          </a:p>
          <a:p>
            <a:pPr marL="571500" lvl="2" indent="-400050"/>
            <a:endParaRPr lang="en-US" sz="2400" dirty="0"/>
          </a:p>
          <a:p>
            <a:endParaRPr lang="en-US" dirty="0"/>
          </a:p>
        </p:txBody>
      </p:sp>
      <p:sp>
        <p:nvSpPr>
          <p:cNvPr id="3" name="Text Placeholder 3">
            <a:extLst>
              <a:ext uri="{FF2B5EF4-FFF2-40B4-BE49-F238E27FC236}">
                <a16:creationId xmlns:a16="http://schemas.microsoft.com/office/drawing/2014/main" id="{454916AC-5F6E-67C3-6B37-82E89F42A822}"/>
              </a:ext>
            </a:extLst>
          </p:cNvPr>
          <p:cNvSpPr txBox="1">
            <a:spLocks/>
          </p:cNvSpPr>
          <p:nvPr/>
        </p:nvSpPr>
        <p:spPr>
          <a:xfrm>
            <a:off x="6150447" y="1187488"/>
            <a:ext cx="5179449" cy="4641247"/>
          </a:xfrm>
          <a:prstGeom prst="rect">
            <a:avLst/>
          </a:prstGeom>
        </p:spPr>
        <p:txBody>
          <a:bodyPr/>
          <a:lstStyle>
            <a:lvl1pPr marL="228600" indent="-228600" algn="l" defTabSz="914400" rtl="0" eaLnBrk="1" latinLnBrk="0" hangingPunct="1">
              <a:lnSpc>
                <a:spcPct val="90000"/>
              </a:lnSpc>
              <a:spcBef>
                <a:spcPts val="1000"/>
              </a:spcBef>
              <a:buFont typeface="Wingdings" panose="05000000000000000000" pitchFamily="2" charset="2"/>
              <a:buChar char="§"/>
              <a:defRPr sz="2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E0E28"/>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71500" lvl="2" indent="-400050"/>
            <a:r>
              <a:rPr lang="en-US" sz="2200" dirty="0"/>
              <a:t>Mindful attention</a:t>
            </a:r>
          </a:p>
          <a:p>
            <a:pPr marL="571500" lvl="2" indent="-400050"/>
            <a:r>
              <a:rPr lang="en-US" sz="2200" dirty="0"/>
              <a:t>Providing a voice to others and the value of allowing people to "vent"</a:t>
            </a:r>
          </a:p>
          <a:p>
            <a:pPr marL="571500" lvl="2" indent="-400050"/>
            <a:r>
              <a:rPr lang="en-US" sz="2200" dirty="0"/>
              <a:t>Non-verbal communication and behavioral cues</a:t>
            </a:r>
          </a:p>
          <a:p>
            <a:pPr marL="571500" lvl="2" indent="-400050"/>
            <a:r>
              <a:rPr lang="en-US" sz="2200" dirty="0"/>
              <a:t>Questioning strategies: open-ended vs closed-ended</a:t>
            </a:r>
          </a:p>
          <a:p>
            <a:pPr marL="571500" lvl="2" indent="-400050"/>
            <a:r>
              <a:rPr lang="en-US" sz="2200" dirty="0"/>
              <a:t>Persuasion strategies: rational, personal, or ethical appeals</a:t>
            </a:r>
          </a:p>
          <a:p>
            <a:pPr marL="571500" lvl="2" indent="-400050"/>
            <a:r>
              <a:rPr lang="en-US" sz="2200" dirty="0"/>
              <a:t>Dealing with difficult or dominating people</a:t>
            </a:r>
          </a:p>
          <a:p>
            <a:pPr marL="571500" lvl="2" indent="-400050"/>
            <a:r>
              <a:rPr lang="en-US" sz="2200" dirty="0"/>
              <a:t>Inappropriate communication</a:t>
            </a:r>
          </a:p>
          <a:p>
            <a:pPr marL="571500" lvl="2" indent="-400050"/>
            <a:r>
              <a:rPr lang="en-US" sz="2200" b="1" dirty="0"/>
              <a:t>WAIT Strategy </a:t>
            </a:r>
            <a:r>
              <a:rPr lang="en-US" sz="2200" dirty="0"/>
              <a:t>- "Why Am I Talking?"</a:t>
            </a:r>
          </a:p>
          <a:p>
            <a:endParaRPr lang="en-US" dirty="0"/>
          </a:p>
        </p:txBody>
      </p:sp>
    </p:spTree>
    <p:extLst>
      <p:ext uri="{BB962C8B-B14F-4D97-AF65-F5344CB8AC3E}">
        <p14:creationId xmlns:p14="http://schemas.microsoft.com/office/powerpoint/2010/main" val="41885390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95216E-31A5-5164-5510-C8AA3C2810E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02CC7C1-B981-4782-ADD4-CD9C871FDECB}"/>
              </a:ext>
            </a:extLst>
          </p:cNvPr>
          <p:cNvSpPr>
            <a:spLocks noGrp="1"/>
          </p:cNvSpPr>
          <p:nvPr>
            <p:ph type="title"/>
          </p:nvPr>
        </p:nvSpPr>
        <p:spPr>
          <a:xfrm>
            <a:off x="676254" y="270112"/>
            <a:ext cx="10737968" cy="678177"/>
          </a:xfrm>
        </p:spPr>
        <p:txBody>
          <a:bodyPr anchor="b">
            <a:normAutofit/>
          </a:bodyPr>
          <a:lstStyle/>
          <a:p>
            <a:r>
              <a:rPr lang="en-US" dirty="0"/>
              <a:t>PC § 835a(d) </a:t>
            </a:r>
          </a:p>
        </p:txBody>
      </p:sp>
      <p:sp>
        <p:nvSpPr>
          <p:cNvPr id="4" name="Text Placeholder 3">
            <a:extLst>
              <a:ext uri="{FF2B5EF4-FFF2-40B4-BE49-F238E27FC236}">
                <a16:creationId xmlns:a16="http://schemas.microsoft.com/office/drawing/2014/main" id="{9FEA915F-4E70-4189-5691-1BFB3739BA2A}"/>
              </a:ext>
            </a:extLst>
          </p:cNvPr>
          <p:cNvSpPr>
            <a:spLocks noGrp="1"/>
          </p:cNvSpPr>
          <p:nvPr>
            <p:ph sz="half" idx="1"/>
          </p:nvPr>
        </p:nvSpPr>
        <p:spPr>
          <a:xfrm>
            <a:off x="676254" y="1168990"/>
            <a:ext cx="5494820" cy="4351338"/>
          </a:xfrm>
        </p:spPr>
        <p:txBody>
          <a:bodyPr>
            <a:noAutofit/>
          </a:bodyPr>
          <a:lstStyle/>
          <a:p>
            <a:pPr marL="458788" indent="-287338" algn="just"/>
            <a:r>
              <a:rPr lang="en-US" sz="2200" dirty="0"/>
              <a:t>A peace officer who makes or attempts to make an arrest need not retreat or desist from his efforts by reason of the resistance or threatened resistance of the person being arrested; nor shall such officer be deemed an aggressor or lose his right to self-defense by the use of reasonable force to effect the arrest or to prevent escape or to overcome resistance.</a:t>
            </a:r>
          </a:p>
          <a:p>
            <a:pPr marL="458788" indent="-287338" algn="just"/>
            <a:r>
              <a:rPr lang="en-US" sz="2200" dirty="0"/>
              <a:t>Officers have no duty to retreat but should tactically reposition or use other de-escalation tactics when feasible.</a:t>
            </a:r>
          </a:p>
        </p:txBody>
      </p:sp>
      <p:pic>
        <p:nvPicPr>
          <p:cNvPr id="3" name="Picture 2">
            <a:extLst>
              <a:ext uri="{FF2B5EF4-FFF2-40B4-BE49-F238E27FC236}">
                <a16:creationId xmlns:a16="http://schemas.microsoft.com/office/drawing/2014/main" id="{8E85F4E9-BECB-995A-B466-0BA79616A462}"/>
              </a:ext>
            </a:extLst>
          </p:cNvPr>
          <p:cNvPicPr>
            <a:picLocks noChangeAspect="1"/>
          </p:cNvPicPr>
          <p:nvPr/>
        </p:nvPicPr>
        <p:blipFill>
          <a:blip r:embed="rId2"/>
          <a:stretch>
            <a:fillRect/>
          </a:stretch>
        </p:blipFill>
        <p:spPr>
          <a:xfrm>
            <a:off x="6474559" y="1345915"/>
            <a:ext cx="5041187" cy="3780890"/>
          </a:xfrm>
          <a:prstGeom prst="rect">
            <a:avLst/>
          </a:prstGeom>
        </p:spPr>
      </p:pic>
    </p:spTree>
    <p:extLst>
      <p:ext uri="{BB962C8B-B14F-4D97-AF65-F5344CB8AC3E}">
        <p14:creationId xmlns:p14="http://schemas.microsoft.com/office/powerpoint/2010/main" val="81174990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CC9520-EB36-9B71-2776-879A816F0A6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5DC4E24-0FD8-771B-217D-334986820D7D}"/>
              </a:ext>
            </a:extLst>
          </p:cNvPr>
          <p:cNvSpPr>
            <a:spLocks noGrp="1"/>
          </p:cNvSpPr>
          <p:nvPr>
            <p:ph type="title"/>
          </p:nvPr>
        </p:nvSpPr>
        <p:spPr>
          <a:xfrm>
            <a:off x="676254" y="270112"/>
            <a:ext cx="10737968" cy="678177"/>
          </a:xfrm>
        </p:spPr>
        <p:txBody>
          <a:bodyPr anchor="b">
            <a:normAutofit/>
          </a:bodyPr>
          <a:lstStyle/>
          <a:p>
            <a:r>
              <a:rPr lang="en-US" dirty="0"/>
              <a:t>Officer Safety and Tactical Considerations</a:t>
            </a:r>
          </a:p>
        </p:txBody>
      </p:sp>
      <p:sp>
        <p:nvSpPr>
          <p:cNvPr id="4" name="Text Placeholder 3">
            <a:extLst>
              <a:ext uri="{FF2B5EF4-FFF2-40B4-BE49-F238E27FC236}">
                <a16:creationId xmlns:a16="http://schemas.microsoft.com/office/drawing/2014/main" id="{916ED03B-74AE-BB5B-3F07-C1318EFC7C7B}"/>
              </a:ext>
            </a:extLst>
          </p:cNvPr>
          <p:cNvSpPr>
            <a:spLocks noGrp="1"/>
          </p:cNvSpPr>
          <p:nvPr>
            <p:ph sz="half" idx="1"/>
          </p:nvPr>
        </p:nvSpPr>
        <p:spPr>
          <a:xfrm>
            <a:off x="676254" y="1168990"/>
            <a:ext cx="5335490" cy="4351338"/>
          </a:xfrm>
        </p:spPr>
        <p:txBody>
          <a:bodyPr>
            <a:normAutofit/>
          </a:bodyPr>
          <a:lstStyle/>
          <a:p>
            <a:pPr marL="458788" indent="-287338" algn="just"/>
            <a:r>
              <a:rPr lang="en-US" sz="2400" dirty="0"/>
              <a:t>It is imperative that officers be aware of de-escalation tactics and less lethal alternatives to the use of deadly force and recognize that the availability of alternatives is highly context dependent.</a:t>
            </a:r>
          </a:p>
          <a:p>
            <a:pPr marL="458788" indent="-287338" algn="just"/>
            <a:r>
              <a:rPr lang="en-US" sz="2400" dirty="0"/>
              <a:t>Alternatives should not increase the risk to officers, the subject, and the public.</a:t>
            </a:r>
          </a:p>
          <a:p>
            <a:pPr marL="458788" indent="-287338" algn="just"/>
            <a:r>
              <a:rPr lang="en-US" sz="2400" dirty="0"/>
              <a:t>Officers must also be able to identify and respond to police-created exigent circumstances.</a:t>
            </a:r>
          </a:p>
        </p:txBody>
      </p:sp>
      <p:pic>
        <p:nvPicPr>
          <p:cNvPr id="6" name="Picture 5" descr="A close-up of a police car&#10;&#10;AI-generated content may be incorrect.">
            <a:extLst>
              <a:ext uri="{FF2B5EF4-FFF2-40B4-BE49-F238E27FC236}">
                <a16:creationId xmlns:a16="http://schemas.microsoft.com/office/drawing/2014/main" id="{67770FC6-17E9-F401-459F-8F0F1C652855}"/>
              </a:ext>
            </a:extLst>
          </p:cNvPr>
          <p:cNvPicPr>
            <a:picLocks noChangeAspect="1"/>
          </p:cNvPicPr>
          <p:nvPr/>
        </p:nvPicPr>
        <p:blipFill>
          <a:blip r:embed="rId2">
            <a:extLst>
              <a:ext uri="{28A0092B-C50C-407E-A947-70E740481C1C}">
                <a14:useLocalDpi xmlns:a14="http://schemas.microsoft.com/office/drawing/2010/main" val="0"/>
              </a:ext>
            </a:extLst>
          </a:blip>
          <a:srcRect l="15321" t="178" r="14472" b="-178"/>
          <a:stretch/>
        </p:blipFill>
        <p:spPr>
          <a:xfrm>
            <a:off x="6317594" y="1731132"/>
            <a:ext cx="5198152" cy="3395735"/>
          </a:xfrm>
          <a:prstGeom prst="rect">
            <a:avLst/>
          </a:prstGeom>
        </p:spPr>
      </p:pic>
    </p:spTree>
    <p:extLst>
      <p:ext uri="{BB962C8B-B14F-4D97-AF65-F5344CB8AC3E}">
        <p14:creationId xmlns:p14="http://schemas.microsoft.com/office/powerpoint/2010/main" val="25210333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446447-CD45-F1FF-96B5-EED5FD2F86D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DB62094-4143-DEF3-0504-7E700F466D14}"/>
              </a:ext>
            </a:extLst>
          </p:cNvPr>
          <p:cNvSpPr>
            <a:spLocks noGrp="1"/>
          </p:cNvSpPr>
          <p:nvPr>
            <p:ph type="title"/>
          </p:nvPr>
        </p:nvSpPr>
        <p:spPr>
          <a:xfrm>
            <a:off x="676254" y="270112"/>
            <a:ext cx="10737968" cy="678177"/>
          </a:xfrm>
        </p:spPr>
        <p:txBody>
          <a:bodyPr anchor="b">
            <a:normAutofit/>
          </a:bodyPr>
          <a:lstStyle/>
          <a:p>
            <a:r>
              <a:rPr lang="en-US" dirty="0"/>
              <a:t>Alternatives to Deadly Force</a:t>
            </a:r>
          </a:p>
        </p:txBody>
      </p:sp>
      <p:sp>
        <p:nvSpPr>
          <p:cNvPr id="4" name="Text Placeholder 3">
            <a:extLst>
              <a:ext uri="{FF2B5EF4-FFF2-40B4-BE49-F238E27FC236}">
                <a16:creationId xmlns:a16="http://schemas.microsoft.com/office/drawing/2014/main" id="{74FCCE70-1DB7-CD1D-F3D5-55A816A58586}"/>
              </a:ext>
            </a:extLst>
          </p:cNvPr>
          <p:cNvSpPr>
            <a:spLocks noGrp="1"/>
          </p:cNvSpPr>
          <p:nvPr>
            <p:ph sz="half" idx="1"/>
          </p:nvPr>
        </p:nvSpPr>
        <p:spPr>
          <a:xfrm>
            <a:off x="676253" y="1168990"/>
            <a:ext cx="10634379" cy="812961"/>
          </a:xfrm>
        </p:spPr>
        <p:txBody>
          <a:bodyPr>
            <a:normAutofit/>
          </a:bodyPr>
          <a:lstStyle/>
          <a:p>
            <a:pPr marL="0" indent="0">
              <a:buNone/>
            </a:pPr>
            <a:r>
              <a:rPr lang="en-US" sz="2400" b="1" dirty="0"/>
              <a:t>Given the totality of the circumstances, what alternatives to deadly force may be feasible?</a:t>
            </a:r>
            <a:endParaRPr lang="en-US" sz="2200" b="1" dirty="0"/>
          </a:p>
        </p:txBody>
      </p:sp>
      <p:sp>
        <p:nvSpPr>
          <p:cNvPr id="3" name="Text Placeholder 3">
            <a:extLst>
              <a:ext uri="{FF2B5EF4-FFF2-40B4-BE49-F238E27FC236}">
                <a16:creationId xmlns:a16="http://schemas.microsoft.com/office/drawing/2014/main" id="{421A9098-B994-5A26-2919-03F246371D8E}"/>
              </a:ext>
            </a:extLst>
          </p:cNvPr>
          <p:cNvSpPr txBox="1">
            <a:spLocks/>
          </p:cNvSpPr>
          <p:nvPr/>
        </p:nvSpPr>
        <p:spPr>
          <a:xfrm>
            <a:off x="676254" y="2204259"/>
            <a:ext cx="5335490" cy="4351338"/>
          </a:xfrm>
          <a:prstGeom prst="rect">
            <a:avLst/>
          </a:prstGeom>
        </p:spPr>
        <p:txBody>
          <a:bodyPr>
            <a:norm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Wingdings" panose="05000000000000000000" pitchFamily="2" charset="2"/>
              <a:buNone/>
            </a:pPr>
            <a:r>
              <a:rPr lang="en-US" sz="2600" b="1" dirty="0"/>
              <a:t>Consider:</a:t>
            </a:r>
          </a:p>
          <a:p>
            <a:pPr marL="971550" lvl="1" indent="-342900">
              <a:buClr>
                <a:srgbClr val="D8B422"/>
              </a:buClr>
              <a:buFont typeface="Wingdings" panose="05000000000000000000" pitchFamily="2" charset="2"/>
              <a:buChar char="ü"/>
            </a:pPr>
            <a:r>
              <a:rPr lang="en-US" dirty="0"/>
              <a:t>Slowing down and creating more time</a:t>
            </a:r>
          </a:p>
          <a:p>
            <a:pPr marL="971550" lvl="1" indent="-342900">
              <a:buClr>
                <a:srgbClr val="D8B422"/>
              </a:buClr>
              <a:buFont typeface="Wingdings" panose="05000000000000000000" pitchFamily="2" charset="2"/>
              <a:buChar char="ü"/>
            </a:pPr>
            <a:r>
              <a:rPr lang="en-US" dirty="0"/>
              <a:t>Less lethal weapons availability</a:t>
            </a:r>
          </a:p>
          <a:p>
            <a:pPr marL="971550" lvl="1" indent="-342900">
              <a:buClr>
                <a:srgbClr val="D8B422"/>
              </a:buClr>
              <a:buFont typeface="Wingdings" panose="05000000000000000000" pitchFamily="2" charset="2"/>
              <a:buChar char="ü"/>
            </a:pPr>
            <a:r>
              <a:rPr lang="en-US" dirty="0"/>
              <a:t>Mental reassessment to produce new perspectives of the event</a:t>
            </a:r>
          </a:p>
          <a:p>
            <a:pPr marL="971550" lvl="1" indent="-342900">
              <a:buClr>
                <a:srgbClr val="D8B422"/>
              </a:buClr>
              <a:buFont typeface="Wingdings" panose="05000000000000000000" pitchFamily="2" charset="2"/>
              <a:buChar char="ü"/>
            </a:pPr>
            <a:r>
              <a:rPr lang="en-US" dirty="0"/>
              <a:t>Listening</a:t>
            </a:r>
          </a:p>
          <a:p>
            <a:pPr marL="971550" lvl="1" indent="-342900">
              <a:buClr>
                <a:srgbClr val="D8B422"/>
              </a:buClr>
              <a:buFont typeface="Wingdings" panose="05000000000000000000" pitchFamily="2" charset="2"/>
              <a:buChar char="ü"/>
            </a:pPr>
            <a:r>
              <a:rPr lang="en-US" dirty="0"/>
              <a:t>Tactical repositioning</a:t>
            </a:r>
          </a:p>
          <a:p>
            <a:pPr marL="915988" lvl="1" indent="-287338"/>
            <a:endParaRPr lang="en-US" dirty="0"/>
          </a:p>
        </p:txBody>
      </p:sp>
      <p:sp>
        <p:nvSpPr>
          <p:cNvPr id="6" name="Text Placeholder 3">
            <a:extLst>
              <a:ext uri="{FF2B5EF4-FFF2-40B4-BE49-F238E27FC236}">
                <a16:creationId xmlns:a16="http://schemas.microsoft.com/office/drawing/2014/main" id="{DBDD4CDA-FD08-9693-B69E-C7F082E6F71A}"/>
              </a:ext>
            </a:extLst>
          </p:cNvPr>
          <p:cNvSpPr txBox="1">
            <a:spLocks/>
          </p:cNvSpPr>
          <p:nvPr/>
        </p:nvSpPr>
        <p:spPr>
          <a:xfrm>
            <a:off x="5975142" y="1981951"/>
            <a:ext cx="5335490" cy="4225158"/>
          </a:xfrm>
          <a:prstGeom prst="rect">
            <a:avLst/>
          </a:prstGeom>
        </p:spPr>
        <p:txBody>
          <a:bodyPr>
            <a:noAutofit/>
          </a:bodyPr>
          <a:lstStyle>
            <a:lvl1pPr marL="228600" indent="-228600" algn="l" defTabSz="914400" rtl="0" eaLnBrk="1" latinLnBrk="0" hangingPunct="1">
              <a:lnSpc>
                <a:spcPct val="90000"/>
              </a:lnSpc>
              <a:spcBef>
                <a:spcPts val="1000"/>
              </a:spcBef>
              <a:buFont typeface="Wingdings" panose="05000000000000000000" pitchFamily="2" charset="2"/>
              <a:buChar char="§"/>
              <a:defRPr sz="28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971550" lvl="1" indent="-342900">
              <a:buClr>
                <a:srgbClr val="D8B422"/>
              </a:buClr>
              <a:buFont typeface="Wingdings" panose="05000000000000000000" pitchFamily="2" charset="2"/>
              <a:buChar char="ü"/>
            </a:pPr>
            <a:r>
              <a:rPr lang="en-US" dirty="0"/>
              <a:t>Retreat</a:t>
            </a:r>
          </a:p>
          <a:p>
            <a:pPr marL="971550" lvl="1" indent="-342900">
              <a:buClr>
                <a:srgbClr val="D8B422"/>
              </a:buClr>
              <a:buFont typeface="Wingdings" panose="05000000000000000000" pitchFamily="2" charset="2"/>
              <a:buChar char="ü"/>
            </a:pPr>
            <a:r>
              <a:rPr lang="en-US" dirty="0"/>
              <a:t>Risks and benefits of alternate approaches</a:t>
            </a:r>
          </a:p>
          <a:p>
            <a:pPr marL="971550" lvl="1" indent="-342900">
              <a:buClr>
                <a:srgbClr val="D8B422"/>
              </a:buClr>
              <a:buFont typeface="Wingdings" panose="05000000000000000000" pitchFamily="2" charset="2"/>
              <a:buChar char="ü"/>
            </a:pPr>
            <a:r>
              <a:rPr lang="en-US" dirty="0"/>
              <a:t>Communication, developing rapport, questioning, and persuasion strategies</a:t>
            </a:r>
          </a:p>
          <a:p>
            <a:pPr marL="971550" lvl="1" indent="-342900">
              <a:buClr>
                <a:srgbClr val="D8B422"/>
              </a:buClr>
              <a:buFont typeface="Wingdings" panose="05000000000000000000" pitchFamily="2" charset="2"/>
              <a:buChar char="ü"/>
            </a:pPr>
            <a:r>
              <a:rPr lang="en-US" dirty="0"/>
              <a:t>Risks and benefits of alternative approaches</a:t>
            </a:r>
          </a:p>
          <a:p>
            <a:pPr marL="971550" lvl="1" indent="-342900">
              <a:buClr>
                <a:srgbClr val="D8B422"/>
              </a:buClr>
              <a:buFont typeface="Wingdings" panose="05000000000000000000" pitchFamily="2" charset="2"/>
              <a:buChar char="ü"/>
            </a:pPr>
            <a:r>
              <a:rPr lang="en-US" dirty="0"/>
              <a:t>Communication, developing rapport, questioning, and using persuasion strategies</a:t>
            </a:r>
          </a:p>
        </p:txBody>
      </p:sp>
    </p:spTree>
    <p:extLst>
      <p:ext uri="{BB962C8B-B14F-4D97-AF65-F5344CB8AC3E}">
        <p14:creationId xmlns:p14="http://schemas.microsoft.com/office/powerpoint/2010/main" val="17008218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DBFAB-03A1-83BA-69CC-BB1484A91993}"/>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62EEC62D-F31D-882D-1BC5-E4F798FEBE34}"/>
              </a:ext>
            </a:extLst>
          </p:cNvPr>
          <p:cNvSpPr>
            <a:spLocks noGrp="1"/>
          </p:cNvSpPr>
          <p:nvPr>
            <p:ph type="body" sz="quarter" idx="10"/>
          </p:nvPr>
        </p:nvSpPr>
        <p:spPr/>
        <p:txBody>
          <a:bodyPr/>
          <a:lstStyle/>
          <a:p>
            <a:r>
              <a:rPr lang="en-US" dirty="0"/>
              <a:t>Continued from previous page</a:t>
            </a:r>
          </a:p>
        </p:txBody>
      </p:sp>
      <p:sp>
        <p:nvSpPr>
          <p:cNvPr id="5" name="Text Placeholder 2">
            <a:extLst>
              <a:ext uri="{FF2B5EF4-FFF2-40B4-BE49-F238E27FC236}">
                <a16:creationId xmlns:a16="http://schemas.microsoft.com/office/drawing/2014/main" id="{FB02CDC9-D2E0-BA79-7D41-FFC37F9C892F}"/>
              </a:ext>
            </a:extLst>
          </p:cNvPr>
          <p:cNvSpPr txBox="1">
            <a:spLocks/>
          </p:cNvSpPr>
          <p:nvPr/>
        </p:nvSpPr>
        <p:spPr>
          <a:xfrm>
            <a:off x="649288" y="1160463"/>
            <a:ext cx="10692876" cy="46847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42950" indent="-571500" algn="just">
              <a:buFont typeface="+mj-lt"/>
              <a:buAutoNum type="arabicPeriod" startAt="10"/>
            </a:pPr>
            <a:r>
              <a:rPr lang="en-US" dirty="0">
                <a:latin typeface="Arial" panose="020B0604020202020204" pitchFamily="34" charset="0"/>
                <a:cs typeface="Arial" panose="020B0604020202020204" pitchFamily="34" charset="0"/>
              </a:rPr>
              <a:t>Assess de-escalation and interpersonal communications skills intended to effectively, safely, and respectfully interact with people having disabilities or behavioral health issues.</a:t>
            </a:r>
          </a:p>
          <a:p>
            <a:pPr marL="742950" indent="-571500" algn="just">
              <a:buFont typeface="+mj-lt"/>
              <a:buAutoNum type="arabicPeriod" startAt="10"/>
            </a:pPr>
            <a:r>
              <a:rPr lang="en-US" dirty="0">
                <a:latin typeface="Arial" panose="020B0604020202020204" pitchFamily="34" charset="0"/>
                <a:cs typeface="Arial" panose="020B0604020202020204" pitchFamily="34" charset="0"/>
              </a:rPr>
              <a:t>Assess their response to scenarios including simulations of low-frequency, high-risk situations and calls for service, “shoot-or-don’t-shoot” situations, and real-time force option decision-making.</a:t>
            </a:r>
          </a:p>
          <a:p>
            <a:pPr marL="742950" indent="-571500" algn="just">
              <a:buFont typeface="+mj-lt"/>
              <a:buAutoNum type="arabicPeriod" startAt="10"/>
            </a:pPr>
            <a:r>
              <a:rPr lang="en-US" dirty="0">
                <a:latin typeface="Arial" panose="020B0604020202020204" pitchFamily="34" charset="0"/>
                <a:cs typeface="Arial" panose="020B0604020202020204" pitchFamily="34" charset="0"/>
              </a:rPr>
              <a:t>Distinguish alternatives to the use of deadly force and physical force, including de-escalation tactics and less lethal alternatives that are part of the decision-making process leading up to the consideration of deadly force.</a:t>
            </a:r>
          </a:p>
        </p:txBody>
      </p:sp>
    </p:spTree>
    <p:extLst>
      <p:ext uri="{BB962C8B-B14F-4D97-AF65-F5344CB8AC3E}">
        <p14:creationId xmlns:p14="http://schemas.microsoft.com/office/powerpoint/2010/main" val="72102358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647B9D-BA08-F2CE-099B-8C7F0E48464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8D9E8F-D924-56F9-4ADD-BDD9889F6954}"/>
              </a:ext>
            </a:extLst>
          </p:cNvPr>
          <p:cNvSpPr>
            <a:spLocks noGrp="1"/>
          </p:cNvSpPr>
          <p:nvPr>
            <p:ph type="title"/>
          </p:nvPr>
        </p:nvSpPr>
        <p:spPr>
          <a:xfrm>
            <a:off x="676254" y="270112"/>
            <a:ext cx="10737968" cy="678177"/>
          </a:xfrm>
        </p:spPr>
        <p:txBody>
          <a:bodyPr anchor="b">
            <a:normAutofit/>
          </a:bodyPr>
          <a:lstStyle/>
          <a:p>
            <a:r>
              <a:rPr lang="en-US" dirty="0"/>
              <a:t>Persons with Disabilities and Behavioral Health Issues</a:t>
            </a:r>
          </a:p>
        </p:txBody>
      </p:sp>
      <p:sp>
        <p:nvSpPr>
          <p:cNvPr id="4" name="Text Placeholder 3">
            <a:extLst>
              <a:ext uri="{FF2B5EF4-FFF2-40B4-BE49-F238E27FC236}">
                <a16:creationId xmlns:a16="http://schemas.microsoft.com/office/drawing/2014/main" id="{41537D63-6B42-EA1C-9DFE-689495AFCDC5}"/>
              </a:ext>
            </a:extLst>
          </p:cNvPr>
          <p:cNvSpPr>
            <a:spLocks noGrp="1"/>
          </p:cNvSpPr>
          <p:nvPr>
            <p:ph sz="half" idx="1"/>
          </p:nvPr>
        </p:nvSpPr>
        <p:spPr>
          <a:xfrm>
            <a:off x="676254" y="1533697"/>
            <a:ext cx="5335490" cy="4351338"/>
          </a:xfrm>
        </p:spPr>
        <p:txBody>
          <a:bodyPr>
            <a:normAutofit lnSpcReduction="10000"/>
          </a:bodyPr>
          <a:lstStyle/>
          <a:p>
            <a:pPr marL="171450" indent="0" algn="just">
              <a:buNone/>
            </a:pPr>
            <a:r>
              <a:rPr lang="en-US" sz="2600" b="1" dirty="0"/>
              <a:t>“Law enforcement encounters with persons who have behavioral health disorders may be challenging, potentially dangerous, and sensitive in nature. The fundamental duty of law enforcement is to protect the community and uphold the mission of the law enforcement profession.”</a:t>
            </a:r>
          </a:p>
          <a:p>
            <a:pPr marL="171450" indent="0" algn="just">
              <a:buNone/>
            </a:pPr>
            <a:r>
              <a:rPr lang="en-US" sz="2600" b="1" dirty="0"/>
              <a:t> </a:t>
            </a:r>
            <a:br>
              <a:rPr lang="en-US" sz="2600" b="1" dirty="0"/>
            </a:br>
            <a:r>
              <a:rPr lang="en-US" sz="2600" dirty="0"/>
              <a:t>– POST, 2020</a:t>
            </a:r>
          </a:p>
          <a:p>
            <a:pPr algn="just"/>
            <a:endParaRPr lang="en-US" sz="2600" dirty="0"/>
          </a:p>
        </p:txBody>
      </p:sp>
      <p:pic>
        <p:nvPicPr>
          <p:cNvPr id="5" name="Picture 4" descr="A building on fire near train tracks&#10;&#10;AI-generated content may be incorrect.">
            <a:extLst>
              <a:ext uri="{FF2B5EF4-FFF2-40B4-BE49-F238E27FC236}">
                <a16:creationId xmlns:a16="http://schemas.microsoft.com/office/drawing/2014/main" id="{FDCC8568-E02E-2400-AC12-6F50FB36138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70660" y="1561951"/>
            <a:ext cx="5335490" cy="4001617"/>
          </a:xfrm>
          <a:prstGeom prst="rect">
            <a:avLst/>
          </a:prstGeom>
          <a:noFill/>
        </p:spPr>
      </p:pic>
    </p:spTree>
    <p:extLst>
      <p:ext uri="{BB962C8B-B14F-4D97-AF65-F5344CB8AC3E}">
        <p14:creationId xmlns:p14="http://schemas.microsoft.com/office/powerpoint/2010/main" val="135134630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D8F36-1F4A-4433-E3AC-24896EC5B5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438DAB0-117F-8936-F0DE-756B00FB5358}"/>
              </a:ext>
            </a:extLst>
          </p:cNvPr>
          <p:cNvSpPr>
            <a:spLocks noGrp="1"/>
          </p:cNvSpPr>
          <p:nvPr>
            <p:ph type="title"/>
          </p:nvPr>
        </p:nvSpPr>
        <p:spPr>
          <a:xfrm>
            <a:off x="676254" y="270112"/>
            <a:ext cx="10737968" cy="678177"/>
          </a:xfrm>
        </p:spPr>
        <p:txBody>
          <a:bodyPr anchor="b">
            <a:normAutofit/>
          </a:bodyPr>
          <a:lstStyle/>
          <a:p>
            <a:r>
              <a:rPr lang="en-US" dirty="0"/>
              <a:t>Mental, Intellectual, and Physical Disabilities</a:t>
            </a:r>
          </a:p>
        </p:txBody>
      </p:sp>
      <p:sp>
        <p:nvSpPr>
          <p:cNvPr id="4" name="Text Placeholder 3">
            <a:extLst>
              <a:ext uri="{FF2B5EF4-FFF2-40B4-BE49-F238E27FC236}">
                <a16:creationId xmlns:a16="http://schemas.microsoft.com/office/drawing/2014/main" id="{48321E9F-46CE-5EBC-A559-24F45396155C}"/>
              </a:ext>
            </a:extLst>
          </p:cNvPr>
          <p:cNvSpPr>
            <a:spLocks noGrp="1"/>
          </p:cNvSpPr>
          <p:nvPr>
            <p:ph sz="half" idx="1"/>
          </p:nvPr>
        </p:nvSpPr>
        <p:spPr>
          <a:xfrm>
            <a:off x="676254" y="1168989"/>
            <a:ext cx="5931750" cy="4781367"/>
          </a:xfrm>
        </p:spPr>
        <p:txBody>
          <a:bodyPr>
            <a:normAutofit fontScale="92500"/>
          </a:bodyPr>
          <a:lstStyle/>
          <a:p>
            <a:pPr marL="458788" indent="-287338"/>
            <a:r>
              <a:rPr lang="en-US" sz="2200" b="1" dirty="0"/>
              <a:t>Mental illnesses</a:t>
            </a:r>
            <a:br>
              <a:rPr lang="en-US" sz="2000" b="1" dirty="0"/>
            </a:br>
            <a:r>
              <a:rPr lang="en-US" sz="2000" b="1" dirty="0"/>
              <a:t> </a:t>
            </a:r>
            <a:br>
              <a:rPr lang="en-US" sz="2000" b="1" dirty="0"/>
            </a:br>
            <a:r>
              <a:rPr lang="en-US" sz="2200" dirty="0"/>
              <a:t>Medical conditions that affect a person's thinking, feeling, mood, and ability to relate to others; and disrupt daily functioning.</a:t>
            </a:r>
          </a:p>
          <a:p>
            <a:pPr marL="458788" indent="-287338"/>
            <a:r>
              <a:rPr lang="en-US" sz="2200" b="1" dirty="0"/>
              <a:t>Intellectual disabilities</a:t>
            </a:r>
            <a:br>
              <a:rPr lang="en-US" sz="2000" b="1" dirty="0"/>
            </a:br>
            <a:br>
              <a:rPr lang="en-US" sz="2000" b="1" dirty="0"/>
            </a:br>
            <a:r>
              <a:rPr lang="en-US" sz="2200" dirty="0"/>
              <a:t>Disorders with onset before age 18 that cause challenges in daily life with communication, self-care, home living, self-direction, social/interpersonal skills, academics, work, leisure, health, and safety.</a:t>
            </a:r>
          </a:p>
          <a:p>
            <a:pPr marL="458788" indent="-287338"/>
            <a:r>
              <a:rPr lang="en-US" sz="2200" b="1" dirty="0"/>
              <a:t>Physical disabilities</a:t>
            </a:r>
            <a:br>
              <a:rPr lang="en-US" sz="2000" b="1" dirty="0"/>
            </a:br>
            <a:br>
              <a:rPr lang="en-US" sz="2000" b="1" dirty="0"/>
            </a:br>
            <a:r>
              <a:rPr lang="en-US" sz="2200" dirty="0"/>
              <a:t>Include neurological disorders, blindness or visual impairment, and deaf or hard of hearing.</a:t>
            </a:r>
          </a:p>
        </p:txBody>
      </p:sp>
      <p:pic>
        <p:nvPicPr>
          <p:cNvPr id="5" name="Picture 4" descr="A person sitting on the ground with a police officer&#10;&#10;AI-generated content may be incorrect.">
            <a:extLst>
              <a:ext uri="{FF2B5EF4-FFF2-40B4-BE49-F238E27FC236}">
                <a16:creationId xmlns:a16="http://schemas.microsoft.com/office/drawing/2014/main" id="{98E3BC48-82EC-E2AF-46B7-A373EDF1A7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47670" y="1966273"/>
            <a:ext cx="2052158" cy="3186798"/>
          </a:xfrm>
          <a:prstGeom prst="rect">
            <a:avLst/>
          </a:prstGeom>
        </p:spPr>
      </p:pic>
      <p:sp>
        <p:nvSpPr>
          <p:cNvPr id="7" name="TextBox 6">
            <a:extLst>
              <a:ext uri="{FF2B5EF4-FFF2-40B4-BE49-F238E27FC236}">
                <a16:creationId xmlns:a16="http://schemas.microsoft.com/office/drawing/2014/main" id="{0159F430-1382-A003-442A-7ADB7A47092F}"/>
              </a:ext>
            </a:extLst>
          </p:cNvPr>
          <p:cNvSpPr txBox="1"/>
          <p:nvPr/>
        </p:nvSpPr>
        <p:spPr>
          <a:xfrm>
            <a:off x="9139494" y="1312903"/>
            <a:ext cx="2526989" cy="4493538"/>
          </a:xfrm>
          <a:prstGeom prst="rect">
            <a:avLst/>
          </a:prstGeom>
          <a:noFill/>
        </p:spPr>
        <p:txBody>
          <a:bodyPr wrap="square">
            <a:spAutoFit/>
          </a:bodyPr>
          <a:lstStyle/>
          <a:p>
            <a:r>
              <a:rPr lang="en-US" sz="2200" b="1" dirty="0"/>
              <a:t>This guidebook and training materials from POST focus on crisis intervention, behavioral health training, and law enforcement response to individuals with mental health challenges. </a:t>
            </a:r>
            <a:endParaRPr lang="en-US" sz="2200" dirty="0">
              <a:solidFill>
                <a:srgbClr val="090FF1"/>
              </a:solidFill>
              <a:highlight>
                <a:srgbClr val="FFFF00"/>
              </a:highlight>
            </a:endParaRPr>
          </a:p>
        </p:txBody>
      </p:sp>
    </p:spTree>
    <p:extLst>
      <p:ext uri="{BB962C8B-B14F-4D97-AF65-F5344CB8AC3E}">
        <p14:creationId xmlns:p14="http://schemas.microsoft.com/office/powerpoint/2010/main" val="386591884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58EB67-0FBE-1DF4-6304-A5E2A0BF12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39B14EE-77CA-5E32-8C2B-F56E23180183}"/>
              </a:ext>
            </a:extLst>
          </p:cNvPr>
          <p:cNvSpPr>
            <a:spLocks noGrp="1"/>
          </p:cNvSpPr>
          <p:nvPr>
            <p:ph type="title"/>
          </p:nvPr>
        </p:nvSpPr>
        <p:spPr>
          <a:xfrm>
            <a:off x="676254" y="270112"/>
            <a:ext cx="10737968" cy="678177"/>
          </a:xfrm>
        </p:spPr>
        <p:txBody>
          <a:bodyPr anchor="b">
            <a:normAutofit/>
          </a:bodyPr>
          <a:lstStyle/>
          <a:p>
            <a:r>
              <a:rPr lang="en-US" dirty="0"/>
              <a:t>POST Guidebook (link to open)</a:t>
            </a:r>
          </a:p>
        </p:txBody>
      </p:sp>
      <p:sp>
        <p:nvSpPr>
          <p:cNvPr id="8" name="TextBox 7">
            <a:extLst>
              <a:ext uri="{FF2B5EF4-FFF2-40B4-BE49-F238E27FC236}">
                <a16:creationId xmlns:a16="http://schemas.microsoft.com/office/drawing/2014/main" id="{B2A998D6-030E-39E2-4E6F-7DE1583C97AA}"/>
              </a:ext>
            </a:extLst>
          </p:cNvPr>
          <p:cNvSpPr txBox="1"/>
          <p:nvPr/>
        </p:nvSpPr>
        <p:spPr>
          <a:xfrm>
            <a:off x="676254" y="1833587"/>
            <a:ext cx="5419746" cy="3416320"/>
          </a:xfrm>
          <a:prstGeom prst="rect">
            <a:avLst/>
          </a:prstGeom>
          <a:noFill/>
        </p:spPr>
        <p:txBody>
          <a:bodyPr wrap="square">
            <a:spAutoFit/>
          </a:bodyPr>
          <a:lstStyle/>
          <a:p>
            <a:r>
              <a:rPr lang="en-US" sz="2400" b="1" dirty="0"/>
              <a:t>For more information, read the POST guidebook:</a:t>
            </a:r>
          </a:p>
          <a:p>
            <a:r>
              <a:rPr lang="en-US" sz="2400" i="1" dirty="0"/>
              <a:t>“A First Responder's Guide for Persons with Mental Illness or Developmental Disability”</a:t>
            </a:r>
            <a:br>
              <a:rPr lang="en-US" sz="2400" i="1" dirty="0"/>
            </a:br>
            <a:endParaRPr lang="en-US" sz="2400" i="1" dirty="0"/>
          </a:p>
          <a:p>
            <a:r>
              <a:rPr lang="en-US" sz="2400" dirty="0">
                <a:solidFill>
                  <a:srgbClr val="0E0E28"/>
                </a:solidFill>
                <a:hlinkClick r:id="rId2">
                  <a:extLst>
                    <a:ext uri="{A12FA001-AC4F-418D-AE19-62706E023703}">
                      <ahyp:hlinkClr xmlns:ahyp="http://schemas.microsoft.com/office/drawing/2018/hyperlinkcolor" val="tx"/>
                    </a:ext>
                  </a:extLst>
                </a:hlinkClick>
              </a:rPr>
              <a:t>https://post.ca.gov/Portals/0/post_docs/publications/mental-health/Mental_Health.pdf</a:t>
            </a:r>
            <a:endParaRPr lang="en-US" sz="2400" dirty="0">
              <a:solidFill>
                <a:srgbClr val="0E0E28"/>
              </a:solidFill>
              <a:highlight>
                <a:srgbClr val="FFFF00"/>
              </a:highlight>
            </a:endParaRPr>
          </a:p>
        </p:txBody>
      </p:sp>
      <p:pic>
        <p:nvPicPr>
          <p:cNvPr id="12" name="Picture 11" descr="A person sitting on the ground with a police officer&#10;&#10;AI-generated content may be incorrect.">
            <a:hlinkClick r:id="rId2"/>
            <a:extLst>
              <a:ext uri="{FF2B5EF4-FFF2-40B4-BE49-F238E27FC236}">
                <a16:creationId xmlns:a16="http://schemas.microsoft.com/office/drawing/2014/main" id="{6C963CF7-86AC-66ED-10E6-E85015A535BE}"/>
              </a:ext>
            </a:extLst>
          </p:cNvPr>
          <p:cNvPicPr>
            <a:picLocks noChangeAspect="1"/>
          </p:cNvPicPr>
          <p:nvPr/>
        </p:nvPicPr>
        <p:blipFill>
          <a:blip r:embed="rId3">
            <a:extLst>
              <a:ext uri="{28A0092B-C50C-407E-A947-70E740481C1C}">
                <a14:useLocalDpi xmlns:a14="http://schemas.microsoft.com/office/drawing/2010/main" val="0"/>
              </a:ext>
            </a:extLst>
          </a:blip>
          <a:srcRect l="45787"/>
          <a:stretch/>
        </p:blipFill>
        <p:spPr>
          <a:xfrm>
            <a:off x="6924782" y="867089"/>
            <a:ext cx="3313576" cy="5123821"/>
          </a:xfrm>
          <a:prstGeom prst="rect">
            <a:avLst/>
          </a:prstGeom>
        </p:spPr>
      </p:pic>
    </p:spTree>
    <p:extLst>
      <p:ext uri="{BB962C8B-B14F-4D97-AF65-F5344CB8AC3E}">
        <p14:creationId xmlns:p14="http://schemas.microsoft.com/office/powerpoint/2010/main" val="5954096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359BDA-C6F0-814B-4B3B-1B4842AB1A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7EF59A2-DCED-167C-BF03-F04906CD7E5C}"/>
              </a:ext>
            </a:extLst>
          </p:cNvPr>
          <p:cNvSpPr>
            <a:spLocks noGrp="1"/>
          </p:cNvSpPr>
          <p:nvPr>
            <p:ph type="title"/>
          </p:nvPr>
        </p:nvSpPr>
        <p:spPr>
          <a:xfrm>
            <a:off x="676254" y="270112"/>
            <a:ext cx="10737968" cy="678177"/>
          </a:xfrm>
        </p:spPr>
        <p:txBody>
          <a:bodyPr anchor="b">
            <a:normAutofit/>
          </a:bodyPr>
          <a:lstStyle/>
          <a:p>
            <a:r>
              <a:rPr lang="en-US" dirty="0"/>
              <a:t>Navigating Police Encounters with Disabilities</a:t>
            </a:r>
          </a:p>
        </p:txBody>
      </p:sp>
      <p:sp>
        <p:nvSpPr>
          <p:cNvPr id="9" name="Text Placeholder 3">
            <a:extLst>
              <a:ext uri="{FF2B5EF4-FFF2-40B4-BE49-F238E27FC236}">
                <a16:creationId xmlns:a16="http://schemas.microsoft.com/office/drawing/2014/main" id="{411D080B-97F1-B845-E497-C81AE523959A}"/>
              </a:ext>
            </a:extLst>
          </p:cNvPr>
          <p:cNvSpPr txBox="1">
            <a:spLocks/>
          </p:cNvSpPr>
          <p:nvPr/>
        </p:nvSpPr>
        <p:spPr>
          <a:xfrm>
            <a:off x="649288" y="1160463"/>
            <a:ext cx="10737968" cy="46847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US" sz="2600" b="1" dirty="0">
                <a:latin typeface="Arial" panose="020B0604020202020204" pitchFamily="34" charset="0"/>
                <a:cs typeface="Arial" panose="020B0604020202020204" pitchFamily="34" charset="0"/>
              </a:rPr>
              <a:t>Challenges: </a:t>
            </a:r>
            <a:r>
              <a:rPr lang="en-US" sz="2600" dirty="0">
                <a:latin typeface="Arial" panose="020B0604020202020204" pitchFamily="34" charset="0"/>
                <a:cs typeface="Arial" panose="020B0604020202020204" pitchFamily="34" charset="0"/>
              </a:rPr>
              <a:t>Individuals with physical, mental health, developmental, or intellectual disabilities are significantly more likely to experience greater levels of physical force during police interactions (PC § 835a (a)(5)). For example, disabilities may affect a person's ability to understand or comply with commands from peace officers.</a:t>
            </a:r>
          </a:p>
          <a:p>
            <a:pPr marL="0" indent="0">
              <a:buNone/>
            </a:pPr>
            <a:endParaRPr lang="en-US" sz="2600" dirty="0">
              <a:latin typeface="Arial" panose="020B0604020202020204" pitchFamily="34" charset="0"/>
              <a:cs typeface="Arial" panose="020B0604020202020204" pitchFamily="34" charset="0"/>
            </a:endParaRPr>
          </a:p>
          <a:p>
            <a:pPr algn="just">
              <a:buFont typeface="Wingdings" panose="05000000000000000000" pitchFamily="2" charset="2"/>
              <a:buChar char="§"/>
            </a:pPr>
            <a:r>
              <a:rPr lang="en-US" sz="2600" dirty="0">
                <a:latin typeface="Arial" panose="020B0604020202020204" pitchFamily="34" charset="0"/>
                <a:cs typeface="Arial" panose="020B0604020202020204" pitchFamily="34" charset="0"/>
              </a:rPr>
              <a:t>Communication barriers—such as limited verbal ability or reliance on assistive devices—can lead to misunderstandings and escalate situations.</a:t>
            </a:r>
          </a:p>
          <a:p>
            <a:pPr algn="just">
              <a:buFont typeface="Wingdings" panose="05000000000000000000" pitchFamily="2" charset="2"/>
              <a:buChar char="§"/>
            </a:pPr>
            <a:r>
              <a:rPr lang="en-US" sz="2600" dirty="0">
                <a:latin typeface="Arial" panose="020B0604020202020204" pitchFamily="34" charset="0"/>
                <a:cs typeface="Arial" panose="020B0604020202020204" pitchFamily="34" charset="0"/>
              </a:rPr>
              <a:t>Those with disabilities may experience increased bias and stigma within their communities.</a:t>
            </a:r>
          </a:p>
        </p:txBody>
      </p:sp>
    </p:spTree>
    <p:extLst>
      <p:ext uri="{BB962C8B-B14F-4D97-AF65-F5344CB8AC3E}">
        <p14:creationId xmlns:p14="http://schemas.microsoft.com/office/powerpoint/2010/main" val="84197539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684DA8-2016-D3EA-FFE3-1B7644708AAC}"/>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1544EF0-7D60-9F50-6838-CAAA75C3E3DD}"/>
              </a:ext>
            </a:extLst>
          </p:cNvPr>
          <p:cNvSpPr>
            <a:spLocks noGrp="1"/>
          </p:cNvSpPr>
          <p:nvPr>
            <p:ph type="body" sz="quarter" idx="10"/>
          </p:nvPr>
        </p:nvSpPr>
        <p:spPr/>
        <p:txBody>
          <a:bodyPr/>
          <a:lstStyle/>
          <a:p>
            <a:r>
              <a:rPr lang="en-US" dirty="0"/>
              <a:t>Cognitive Biases and Cultural Competency in L.E.</a:t>
            </a:r>
          </a:p>
        </p:txBody>
      </p:sp>
      <p:sp>
        <p:nvSpPr>
          <p:cNvPr id="3" name="Text Placeholder 2">
            <a:extLst>
              <a:ext uri="{FF2B5EF4-FFF2-40B4-BE49-F238E27FC236}">
                <a16:creationId xmlns:a16="http://schemas.microsoft.com/office/drawing/2014/main" id="{3518ED78-94E7-C504-32A2-A0D6EE4E8F71}"/>
              </a:ext>
            </a:extLst>
          </p:cNvPr>
          <p:cNvSpPr>
            <a:spLocks noGrp="1"/>
          </p:cNvSpPr>
          <p:nvPr>
            <p:ph type="body" sz="quarter" idx="11"/>
          </p:nvPr>
        </p:nvSpPr>
        <p:spPr>
          <a:xfrm>
            <a:off x="650875" y="1086644"/>
            <a:ext cx="10713895" cy="4684712"/>
          </a:xfrm>
        </p:spPr>
        <p:txBody>
          <a:bodyPr/>
          <a:lstStyle/>
          <a:p>
            <a:pPr marL="0" indent="0" algn="just">
              <a:buNone/>
            </a:pPr>
            <a:endParaRPr lang="en-US" sz="1200" dirty="0"/>
          </a:p>
          <a:p>
            <a:pPr marL="171450" indent="0" algn="just">
              <a:buNone/>
            </a:pPr>
            <a:r>
              <a:rPr lang="en-US" b="1" dirty="0"/>
              <a:t>Biases</a:t>
            </a:r>
            <a:endParaRPr lang="en-US" sz="1200" b="1" dirty="0"/>
          </a:p>
          <a:p>
            <a:pPr marL="458788" indent="-287338" algn="just"/>
            <a:r>
              <a:rPr lang="en-US" sz="2300" dirty="0"/>
              <a:t>Biases play a significant role in how individuals—including law enforcement officers—interpret their surroundings and make decisions. While biases help people process information efficiently, they can also lead to unintended errors in judgment, particularly in high-pressure situations like police interactions. Understanding and mitigating biases is essential to ensuring fair, unbiased law enforcement practices, especially in the application of use of force policies.</a:t>
            </a:r>
          </a:p>
          <a:p>
            <a:pPr marL="458788" indent="-287338" algn="just"/>
            <a:r>
              <a:rPr lang="en-US" sz="2300" dirty="0"/>
              <a:t>Researchers Amos Tversky and Daniel Kahneman introduced the concept of cognitive biases in 1972, highlighting how human minds rely on mental shortcuts that can lead to misjudgments. Some biases that may impact policing include…(next page)</a:t>
            </a:r>
          </a:p>
        </p:txBody>
      </p:sp>
    </p:spTree>
    <p:extLst>
      <p:ext uri="{BB962C8B-B14F-4D97-AF65-F5344CB8AC3E}">
        <p14:creationId xmlns:p14="http://schemas.microsoft.com/office/powerpoint/2010/main" val="227431028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0F6FFC-80AF-83D2-528C-55CB4729F431}"/>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5C3E6FB0-3DD5-7746-728D-1E226913ED5E}"/>
              </a:ext>
            </a:extLst>
          </p:cNvPr>
          <p:cNvSpPr>
            <a:spLocks noGrp="1"/>
          </p:cNvSpPr>
          <p:nvPr>
            <p:ph type="body" sz="quarter" idx="10"/>
          </p:nvPr>
        </p:nvSpPr>
        <p:spPr/>
        <p:txBody>
          <a:bodyPr/>
          <a:lstStyle/>
          <a:p>
            <a:r>
              <a:rPr lang="en-US" dirty="0"/>
              <a:t>Other Types of Bias</a:t>
            </a:r>
          </a:p>
        </p:txBody>
      </p:sp>
      <p:sp>
        <p:nvSpPr>
          <p:cNvPr id="3" name="Text Placeholder 2">
            <a:extLst>
              <a:ext uri="{FF2B5EF4-FFF2-40B4-BE49-F238E27FC236}">
                <a16:creationId xmlns:a16="http://schemas.microsoft.com/office/drawing/2014/main" id="{0C0A2563-C7B2-61DF-4FE2-0131A8776596}"/>
              </a:ext>
            </a:extLst>
          </p:cNvPr>
          <p:cNvSpPr>
            <a:spLocks noGrp="1"/>
          </p:cNvSpPr>
          <p:nvPr>
            <p:ph type="body" sz="quarter" idx="11"/>
          </p:nvPr>
        </p:nvSpPr>
        <p:spPr>
          <a:xfrm>
            <a:off x="650876" y="942926"/>
            <a:ext cx="10565164" cy="4684712"/>
          </a:xfrm>
        </p:spPr>
        <p:txBody>
          <a:bodyPr/>
          <a:lstStyle/>
          <a:p>
            <a:pPr marL="0" indent="0" algn="just">
              <a:buNone/>
            </a:pPr>
            <a:endParaRPr lang="en-US" sz="1200" dirty="0"/>
          </a:p>
          <a:p>
            <a:pPr marL="171450" indent="0" algn="just">
              <a:buNone/>
            </a:pPr>
            <a:r>
              <a:rPr lang="en-US" sz="2000" b="1" dirty="0"/>
              <a:t>Implicit bias</a:t>
            </a:r>
          </a:p>
          <a:p>
            <a:pPr marL="628650" indent="-457200" algn="just"/>
            <a:r>
              <a:rPr lang="en-US" sz="2000" dirty="0"/>
              <a:t>Unconscious belief or attitude toward a specific social group that may lead an individual to unknowingly act in discriminatory ways. People are generally unaware of their implicit biases and may even hold contradictory conscious beliefs.</a:t>
            </a:r>
          </a:p>
          <a:p>
            <a:pPr marL="171450" indent="0" algn="just">
              <a:buNone/>
            </a:pPr>
            <a:r>
              <a:rPr lang="en-US" sz="2000" b="1" dirty="0"/>
              <a:t>Decline bias</a:t>
            </a:r>
          </a:p>
          <a:p>
            <a:pPr marL="628650" indent="-457200" algn="just"/>
            <a:r>
              <a:rPr lang="en-US" sz="2000" dirty="0"/>
              <a:t>Resistant to change by believing that conditions are worsening because they are changing.</a:t>
            </a:r>
          </a:p>
          <a:p>
            <a:pPr marL="171450" indent="0" algn="just">
              <a:buNone/>
            </a:pPr>
            <a:r>
              <a:rPr lang="en-US" sz="2000" b="1" dirty="0"/>
              <a:t>Confirmation bias</a:t>
            </a:r>
          </a:p>
          <a:p>
            <a:pPr marL="628650" indent="-457200" algn="just"/>
            <a:r>
              <a:rPr lang="en-US" sz="2000" dirty="0"/>
              <a:t>Valuing or favoring information that confirms previous existing beliefs while devaluing or discounting information that conflicts with existing beliefs.</a:t>
            </a:r>
          </a:p>
          <a:p>
            <a:pPr marL="171450" indent="0" algn="just">
              <a:buNone/>
            </a:pPr>
            <a:r>
              <a:rPr lang="en-US" sz="2000" b="1" dirty="0"/>
              <a:t>Anchoring bias</a:t>
            </a:r>
          </a:p>
          <a:p>
            <a:pPr marL="628650" indent="-457200" algn="just"/>
            <a:r>
              <a:rPr lang="en-US" sz="2000" dirty="0"/>
              <a:t>Relying too heavily on first impressions or being overly influenced by the first piece of information that we see or hear, risking or giving too little consideration to all available information.</a:t>
            </a:r>
            <a:endParaRPr lang="en-US" dirty="0"/>
          </a:p>
        </p:txBody>
      </p:sp>
    </p:spTree>
    <p:extLst>
      <p:ext uri="{BB962C8B-B14F-4D97-AF65-F5344CB8AC3E}">
        <p14:creationId xmlns:p14="http://schemas.microsoft.com/office/powerpoint/2010/main" val="362721400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badge&#10;&#10;AI-generated content may be incorrect.">
            <a:extLst>
              <a:ext uri="{FF2B5EF4-FFF2-40B4-BE49-F238E27FC236}">
                <a16:creationId xmlns:a16="http://schemas.microsoft.com/office/drawing/2014/main" id="{AC80EE27-E93C-4184-821E-E20032DB7DC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1746571849"/>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2E6D-C91D-BA5F-0E96-E067922B7B36}"/>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7EC47200-3499-704F-1121-D13B3D7DAEC7}"/>
              </a:ext>
            </a:extLst>
          </p:cNvPr>
          <p:cNvSpPr>
            <a:spLocks noGrp="1"/>
          </p:cNvSpPr>
          <p:nvPr>
            <p:ph type="title"/>
          </p:nvPr>
        </p:nvSpPr>
        <p:spPr>
          <a:xfrm>
            <a:off x="676254" y="270112"/>
            <a:ext cx="10737968" cy="678177"/>
          </a:xfrm>
        </p:spPr>
        <p:txBody>
          <a:bodyPr anchor="b">
            <a:normAutofit/>
          </a:bodyPr>
          <a:lstStyle/>
          <a:p>
            <a:r>
              <a:rPr lang="en-US" dirty="0"/>
              <a:t>Rendering First Aid</a:t>
            </a:r>
          </a:p>
        </p:txBody>
      </p:sp>
      <p:pic>
        <p:nvPicPr>
          <p:cNvPr id="10" name="Picture 9" descr="Police officers putting a bandage on a person's back&#10;&#10;AI-generated content may be incorrect.">
            <a:extLst>
              <a:ext uri="{FF2B5EF4-FFF2-40B4-BE49-F238E27FC236}">
                <a16:creationId xmlns:a16="http://schemas.microsoft.com/office/drawing/2014/main" id="{E336B970-3C4E-CEAF-41F3-96C6B94610DF}"/>
              </a:ext>
            </a:extLst>
          </p:cNvPr>
          <p:cNvPicPr>
            <a:picLocks noChangeAspect="1"/>
          </p:cNvPicPr>
          <p:nvPr/>
        </p:nvPicPr>
        <p:blipFill>
          <a:blip r:embed="rId3">
            <a:extLst>
              <a:ext uri="{28A0092B-C50C-407E-A947-70E740481C1C}">
                <a14:useLocalDpi xmlns:a14="http://schemas.microsoft.com/office/drawing/2010/main" val="0"/>
              </a:ext>
            </a:extLst>
          </a:blip>
          <a:srcRect l="6648" r="3842" b="1"/>
          <a:stretch/>
        </p:blipFill>
        <p:spPr>
          <a:xfrm>
            <a:off x="676254" y="1168990"/>
            <a:ext cx="5335490" cy="4351338"/>
          </a:xfrm>
          <a:prstGeom prst="rect">
            <a:avLst/>
          </a:prstGeom>
          <a:noFill/>
        </p:spPr>
      </p:pic>
      <p:pic>
        <p:nvPicPr>
          <p:cNvPr id="5" name="Picture 4" descr="A close-up of a document&#10;&#10;AI-generated content may be incorrect.">
            <a:extLst>
              <a:ext uri="{FF2B5EF4-FFF2-40B4-BE49-F238E27FC236}">
                <a16:creationId xmlns:a16="http://schemas.microsoft.com/office/drawing/2014/main" id="{779C16D3-88B0-753C-B3B7-C6D424685E1E}"/>
              </a:ext>
            </a:extLst>
          </p:cNvPr>
          <p:cNvPicPr>
            <a:picLocks noChangeAspect="1"/>
          </p:cNvPicPr>
          <p:nvPr/>
        </p:nvPicPr>
        <p:blipFill>
          <a:blip r:embed="rId4">
            <a:extLst>
              <a:ext uri="{28A0092B-C50C-407E-A947-70E740481C1C}">
                <a14:useLocalDpi xmlns:a14="http://schemas.microsoft.com/office/drawing/2010/main" val="0"/>
              </a:ext>
            </a:extLst>
          </a:blip>
          <a:srcRect l="9043" t="-1" r="8605" b="2"/>
          <a:stretch/>
        </p:blipFill>
        <p:spPr>
          <a:xfrm>
            <a:off x="6180258" y="1016192"/>
            <a:ext cx="5335488" cy="4826745"/>
          </a:xfrm>
          <a:prstGeom prst="rect">
            <a:avLst/>
          </a:prstGeom>
          <a:noFill/>
        </p:spPr>
      </p:pic>
    </p:spTree>
    <p:extLst>
      <p:ext uri="{BB962C8B-B14F-4D97-AF65-F5344CB8AC3E}">
        <p14:creationId xmlns:p14="http://schemas.microsoft.com/office/powerpoint/2010/main" val="311604627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215BAB-ED77-572B-EB78-D51A85DFAE6E}"/>
            </a:ext>
          </a:extLst>
        </p:cNvPr>
        <p:cNvGrpSpPr/>
        <p:nvPr/>
      </p:nvGrpSpPr>
      <p:grpSpPr>
        <a:xfrm>
          <a:off x="0" y="0"/>
          <a:ext cx="0" cy="0"/>
          <a:chOff x="0" y="0"/>
          <a:chExt cx="0" cy="0"/>
        </a:xfrm>
      </p:grpSpPr>
      <p:sp>
        <p:nvSpPr>
          <p:cNvPr id="7" name="Rectangle 6">
            <a:extLst>
              <a:ext uri="{FF2B5EF4-FFF2-40B4-BE49-F238E27FC236}">
                <a16:creationId xmlns:a16="http://schemas.microsoft.com/office/drawing/2014/main" id="{BE589173-60F0-2B96-D387-46D5912843B3}"/>
              </a:ext>
            </a:extLst>
          </p:cNvPr>
          <p:cNvSpPr/>
          <p:nvPr/>
        </p:nvSpPr>
        <p:spPr>
          <a:xfrm>
            <a:off x="6220638" y="1054037"/>
            <a:ext cx="5445125" cy="387831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FDD9374E-7508-DF57-7D04-1AB6A38C53CD}"/>
              </a:ext>
            </a:extLst>
          </p:cNvPr>
          <p:cNvSpPr/>
          <p:nvPr/>
        </p:nvSpPr>
        <p:spPr>
          <a:xfrm>
            <a:off x="650875" y="1054037"/>
            <a:ext cx="5445125" cy="387831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 Placeholder 1">
            <a:extLst>
              <a:ext uri="{FF2B5EF4-FFF2-40B4-BE49-F238E27FC236}">
                <a16:creationId xmlns:a16="http://schemas.microsoft.com/office/drawing/2014/main" id="{17FDAA6B-4AE0-E17B-5CB1-59CDADA627B1}"/>
              </a:ext>
            </a:extLst>
          </p:cNvPr>
          <p:cNvSpPr>
            <a:spLocks noGrp="1"/>
          </p:cNvSpPr>
          <p:nvPr>
            <p:ph type="body" sz="quarter" idx="10"/>
          </p:nvPr>
        </p:nvSpPr>
        <p:spPr/>
        <p:txBody>
          <a:bodyPr/>
          <a:lstStyle/>
          <a:p>
            <a:r>
              <a:rPr lang="en-US" dirty="0"/>
              <a:t>Duty to Render Aid</a:t>
            </a:r>
          </a:p>
        </p:txBody>
      </p:sp>
      <p:sp>
        <p:nvSpPr>
          <p:cNvPr id="3" name="Text Placeholder 2">
            <a:extLst>
              <a:ext uri="{FF2B5EF4-FFF2-40B4-BE49-F238E27FC236}">
                <a16:creationId xmlns:a16="http://schemas.microsoft.com/office/drawing/2014/main" id="{3E85E93A-0C6C-97ED-DAF8-B615C468DF9E}"/>
              </a:ext>
            </a:extLst>
          </p:cNvPr>
          <p:cNvSpPr>
            <a:spLocks noGrp="1"/>
          </p:cNvSpPr>
          <p:nvPr>
            <p:ph type="body" sz="quarter" idx="11"/>
          </p:nvPr>
        </p:nvSpPr>
        <p:spPr>
          <a:xfrm>
            <a:off x="650875" y="1086644"/>
            <a:ext cx="5227411" cy="3845711"/>
          </a:xfrm>
        </p:spPr>
        <p:txBody>
          <a:bodyPr/>
          <a:lstStyle/>
          <a:p>
            <a:pPr marL="171450" indent="0" algn="just">
              <a:buNone/>
            </a:pPr>
            <a:r>
              <a:rPr lang="en-US" sz="2200" b="1" dirty="0"/>
              <a:t>Duty to Render Raid:</a:t>
            </a:r>
          </a:p>
          <a:p>
            <a:pPr marL="171450" indent="0" algn="just">
              <a:buNone/>
            </a:pPr>
            <a:r>
              <a:rPr lang="en-US" sz="2200" dirty="0"/>
              <a:t>California law and departmental policies require officers to provide first aid, if they are trained, or to ensure medical attention is rendered to individuals involved in a use of force incident. </a:t>
            </a:r>
          </a:p>
          <a:p>
            <a:pPr marL="171450" indent="0" algn="just">
              <a:buNone/>
            </a:pPr>
            <a:r>
              <a:rPr lang="en-US" sz="2200" b="1" dirty="0"/>
              <a:t>Promptness and Safety:</a:t>
            </a:r>
          </a:p>
          <a:p>
            <a:pPr marL="171450" indent="0" algn="just">
              <a:buNone/>
            </a:pPr>
            <a:r>
              <a:rPr lang="en-US" sz="2200" dirty="0"/>
              <a:t>The duty to render aid must be carried out as soon as it is safe and practical to do so. </a:t>
            </a:r>
          </a:p>
        </p:txBody>
      </p:sp>
      <p:sp>
        <p:nvSpPr>
          <p:cNvPr id="4" name="Text Placeholder 2">
            <a:extLst>
              <a:ext uri="{FF2B5EF4-FFF2-40B4-BE49-F238E27FC236}">
                <a16:creationId xmlns:a16="http://schemas.microsoft.com/office/drawing/2014/main" id="{01FD2A57-8B66-0927-4888-667EDA22E3E2}"/>
              </a:ext>
            </a:extLst>
          </p:cNvPr>
          <p:cNvSpPr txBox="1">
            <a:spLocks/>
          </p:cNvSpPr>
          <p:nvPr/>
        </p:nvSpPr>
        <p:spPr>
          <a:xfrm>
            <a:off x="6613994" y="1086644"/>
            <a:ext cx="5042729" cy="4097959"/>
          </a:xfrm>
          <a:prstGeom prst="rect">
            <a:avLst/>
          </a:prstGeom>
        </p:spPr>
        <p:txBody>
          <a:bodyPr/>
          <a:lstStyle>
            <a:lvl1pPr marL="228600" indent="-228600" algn="l" defTabSz="914400" rtl="0" eaLnBrk="1" latinLnBrk="0" hangingPunct="1">
              <a:lnSpc>
                <a:spcPct val="90000"/>
              </a:lnSpc>
              <a:spcBef>
                <a:spcPts val="1000"/>
              </a:spcBef>
              <a:buFont typeface="Wingdings" panose="05000000000000000000" pitchFamily="2" charset="2"/>
              <a:buChar char="§"/>
              <a:defRPr sz="2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E0E28"/>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0" algn="just">
              <a:buNone/>
            </a:pPr>
            <a:r>
              <a:rPr lang="en-US" sz="2200" b="1" dirty="0"/>
              <a:t>Training and Resources:</a:t>
            </a:r>
          </a:p>
          <a:p>
            <a:pPr marL="171450" indent="0" algn="just">
              <a:buNone/>
            </a:pPr>
            <a:r>
              <a:rPr lang="en-US" sz="2200" dirty="0"/>
              <a:t>Officers are expected to utilize their training in first aid, CPR, and AED, and utilize available resources, such as medical equipment, when providing aid. </a:t>
            </a:r>
          </a:p>
          <a:p>
            <a:pPr marL="171450" indent="0">
              <a:buNone/>
            </a:pPr>
            <a:r>
              <a:rPr lang="en-US" sz="2200" b="1" dirty="0"/>
              <a:t>Duty to Request Medical Assistance:</a:t>
            </a:r>
          </a:p>
          <a:p>
            <a:pPr marL="171450" indent="0" algn="just">
              <a:buNone/>
            </a:pPr>
            <a:r>
              <a:rPr lang="en-US" sz="2200" dirty="0"/>
              <a:t>If an officer reasonably believes a medical emergency exists, they must promptly request medical assistance. </a:t>
            </a:r>
          </a:p>
        </p:txBody>
      </p:sp>
      <p:sp>
        <p:nvSpPr>
          <p:cNvPr id="5" name="Text Placeholder 2">
            <a:extLst>
              <a:ext uri="{FF2B5EF4-FFF2-40B4-BE49-F238E27FC236}">
                <a16:creationId xmlns:a16="http://schemas.microsoft.com/office/drawing/2014/main" id="{9C650B30-B7E6-40C5-5792-66876D503AD8}"/>
              </a:ext>
            </a:extLst>
          </p:cNvPr>
          <p:cNvSpPr txBox="1">
            <a:spLocks/>
          </p:cNvSpPr>
          <p:nvPr/>
        </p:nvSpPr>
        <p:spPr>
          <a:xfrm>
            <a:off x="1143096" y="4932355"/>
            <a:ext cx="9905808" cy="1078027"/>
          </a:xfrm>
          <a:prstGeom prst="rect">
            <a:avLst/>
          </a:prstGeom>
        </p:spPr>
        <p:txBody>
          <a:bodyPr/>
          <a:lstStyle>
            <a:lvl1pPr marL="228600" indent="-228600" algn="l" defTabSz="914400" rtl="0" eaLnBrk="1" latinLnBrk="0" hangingPunct="1">
              <a:lnSpc>
                <a:spcPct val="90000"/>
              </a:lnSpc>
              <a:spcBef>
                <a:spcPts val="1000"/>
              </a:spcBef>
              <a:buFont typeface="Wingdings" panose="05000000000000000000" pitchFamily="2" charset="2"/>
              <a:buChar char="§"/>
              <a:defRPr sz="2600" kern="1200">
                <a:solidFill>
                  <a:schemeClr val="tx1"/>
                </a:solidFill>
                <a:latin typeface="Arial" panose="020B0604020202020204" pitchFamily="34" charset="0"/>
                <a:ea typeface="+mn-ea"/>
                <a:cs typeface="Arial" panose="020B0604020202020204" pitchFamily="34" charset="0"/>
              </a:defRPr>
            </a:lvl1pPr>
            <a:lvl2pPr marL="685800" indent="-228600" algn="l" defTabSz="914400" rtl="0" eaLnBrk="1" latinLnBrk="0" hangingPunct="1">
              <a:lnSpc>
                <a:spcPct val="90000"/>
              </a:lnSpc>
              <a:spcBef>
                <a:spcPts val="500"/>
              </a:spcBef>
              <a:buClr>
                <a:srgbClr val="AFAFB0"/>
              </a:buClr>
              <a:buFont typeface="Arial" panose="020B0604020202020204" pitchFamily="34" charset="0"/>
              <a:buChar char="•"/>
              <a:defRPr sz="2400" kern="1200">
                <a:solidFill>
                  <a:schemeClr val="tx1"/>
                </a:solidFill>
                <a:latin typeface="Arial" panose="020B0604020202020204" pitchFamily="34" charset="0"/>
                <a:ea typeface="+mn-ea"/>
                <a:cs typeface="Arial" panose="020B0604020202020204" pitchFamily="34" charset="0"/>
              </a:defRPr>
            </a:lvl2pPr>
            <a:lvl3pPr marL="1143000" indent="-228600" algn="l" defTabSz="914400" rtl="0" eaLnBrk="1" latinLnBrk="0" hangingPunct="1">
              <a:lnSpc>
                <a:spcPct val="90000"/>
              </a:lnSpc>
              <a:spcBef>
                <a:spcPts val="500"/>
              </a:spcBef>
              <a:buClr>
                <a:srgbClr val="0E0E28"/>
              </a:buClr>
              <a:buFont typeface="Arial" panose="020B0604020202020204" pitchFamily="34" charset="0"/>
              <a:buChar char="–"/>
              <a:defRPr sz="2000" kern="1200">
                <a:solidFill>
                  <a:schemeClr val="tx1"/>
                </a:solidFill>
                <a:latin typeface="Arial" panose="020B0604020202020204" pitchFamily="34" charset="0"/>
                <a:ea typeface="+mn-ea"/>
                <a:cs typeface="Arial" panose="020B0604020202020204" pitchFamily="34" charset="0"/>
              </a:defRPr>
            </a:lvl3pPr>
            <a:lvl4pPr marL="1600200" indent="-228600" algn="l" defTabSz="914400" rtl="0" eaLnBrk="1" latinLnBrk="0" hangingPunct="1">
              <a:lnSpc>
                <a:spcPct val="90000"/>
              </a:lnSpc>
              <a:spcBef>
                <a:spcPts val="500"/>
              </a:spcBef>
              <a:buClr>
                <a:srgbClr val="AFAFB0"/>
              </a:buClr>
              <a:buFont typeface="Times New Roman" panose="02020603050405020304" pitchFamily="18" charset="0"/>
              <a:buChar char="‣"/>
              <a:defRPr sz="1800" kern="1200">
                <a:solidFill>
                  <a:schemeClr val="tx1"/>
                </a:solidFill>
                <a:latin typeface="Arial" panose="020B0604020202020204" pitchFamily="34" charset="0"/>
                <a:ea typeface="+mn-ea"/>
                <a:cs typeface="Arial" panose="020B0604020202020204" pitchFamily="34" charset="0"/>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171450" indent="0" algn="ctr">
              <a:buNone/>
            </a:pPr>
            <a:r>
              <a:rPr lang="en-US" sz="2200" b="1" dirty="0"/>
              <a:t>Documentation:</a:t>
            </a:r>
          </a:p>
          <a:p>
            <a:pPr marL="171450" indent="0">
              <a:buNone/>
            </a:pPr>
            <a:r>
              <a:rPr lang="en-US" sz="2000" b="1" dirty="0">
                <a:solidFill>
                  <a:schemeClr val="tx2">
                    <a:lumMod val="75000"/>
                    <a:lumOff val="25000"/>
                  </a:schemeClr>
                </a:solidFill>
              </a:rPr>
              <a:t>All instances of force used by officers, including the rendering of first aid, should be documented in a Use of Force report. </a:t>
            </a:r>
          </a:p>
        </p:txBody>
      </p:sp>
    </p:spTree>
    <p:extLst>
      <p:ext uri="{BB962C8B-B14F-4D97-AF65-F5344CB8AC3E}">
        <p14:creationId xmlns:p14="http://schemas.microsoft.com/office/powerpoint/2010/main" val="265058785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1311CC2-B87B-ABDA-BC27-5D0190548784}"/>
              </a:ext>
            </a:extLst>
          </p:cNvPr>
          <p:cNvSpPr>
            <a:spLocks noGrp="1"/>
          </p:cNvSpPr>
          <p:nvPr>
            <p:ph type="body" sz="quarter" idx="10"/>
          </p:nvPr>
        </p:nvSpPr>
        <p:spPr/>
        <p:txBody>
          <a:bodyPr/>
          <a:lstStyle/>
          <a:p>
            <a:r>
              <a:rPr lang="en-US" dirty="0"/>
              <a:t>Discussing Scenarios</a:t>
            </a:r>
          </a:p>
        </p:txBody>
      </p:sp>
      <p:sp>
        <p:nvSpPr>
          <p:cNvPr id="3" name="Text Placeholder 2">
            <a:extLst>
              <a:ext uri="{FF2B5EF4-FFF2-40B4-BE49-F238E27FC236}">
                <a16:creationId xmlns:a16="http://schemas.microsoft.com/office/drawing/2014/main" id="{05644071-2510-645B-DC3E-EEFB4CE39E29}"/>
              </a:ext>
            </a:extLst>
          </p:cNvPr>
          <p:cNvSpPr>
            <a:spLocks noGrp="1"/>
          </p:cNvSpPr>
          <p:nvPr>
            <p:ph type="body" sz="quarter" idx="11"/>
          </p:nvPr>
        </p:nvSpPr>
        <p:spPr/>
        <p:txBody>
          <a:bodyPr/>
          <a:lstStyle/>
          <a:p>
            <a:r>
              <a:rPr lang="en-US" dirty="0"/>
              <a:t>Examples from Instructors…</a:t>
            </a:r>
          </a:p>
        </p:txBody>
      </p:sp>
    </p:spTree>
    <p:extLst>
      <p:ext uri="{BB962C8B-B14F-4D97-AF65-F5344CB8AC3E}">
        <p14:creationId xmlns:p14="http://schemas.microsoft.com/office/powerpoint/2010/main" val="38798569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62019-485C-7D31-A474-F55682ED0BF1}"/>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E0B4F5DE-CDAE-5C1E-7A49-9F4834D53BBE}"/>
              </a:ext>
            </a:extLst>
          </p:cNvPr>
          <p:cNvSpPr>
            <a:spLocks noGrp="1"/>
          </p:cNvSpPr>
          <p:nvPr>
            <p:ph type="body" sz="quarter" idx="10"/>
          </p:nvPr>
        </p:nvSpPr>
        <p:spPr/>
        <p:txBody>
          <a:bodyPr/>
          <a:lstStyle/>
          <a:p>
            <a:r>
              <a:rPr lang="en-US" dirty="0"/>
              <a:t>Continued from previous page</a:t>
            </a:r>
          </a:p>
        </p:txBody>
      </p:sp>
      <p:sp>
        <p:nvSpPr>
          <p:cNvPr id="5" name="Text Placeholder 2">
            <a:extLst>
              <a:ext uri="{FF2B5EF4-FFF2-40B4-BE49-F238E27FC236}">
                <a16:creationId xmlns:a16="http://schemas.microsoft.com/office/drawing/2014/main" id="{645596FA-977F-7020-EC44-FF6AB704BAC8}"/>
              </a:ext>
            </a:extLst>
          </p:cNvPr>
          <p:cNvSpPr txBox="1">
            <a:spLocks/>
          </p:cNvSpPr>
          <p:nvPr/>
        </p:nvSpPr>
        <p:spPr>
          <a:xfrm>
            <a:off x="624740" y="1347781"/>
            <a:ext cx="6086866" cy="468471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742950" indent="-571500" algn="just">
              <a:buFont typeface="+mj-lt"/>
              <a:buAutoNum type="arabicPeriod" startAt="13"/>
            </a:pPr>
            <a:r>
              <a:rPr lang="en-US" dirty="0">
                <a:latin typeface="Arial" panose="020B0604020202020204" pitchFamily="34" charset="0"/>
                <a:cs typeface="Arial" panose="020B0604020202020204" pitchFamily="34" charset="0"/>
              </a:rPr>
              <a:t>Describe policing considerations related to mental health, including bias and stigma.</a:t>
            </a:r>
          </a:p>
          <a:p>
            <a:pPr marL="742950" indent="-571500" algn="just">
              <a:buFont typeface="+mj-lt"/>
              <a:buAutoNum type="arabicPeriod" startAt="13"/>
            </a:pPr>
            <a:r>
              <a:rPr lang="en-US" dirty="0">
                <a:latin typeface="Arial" panose="020B0604020202020204" pitchFamily="34" charset="0"/>
                <a:cs typeface="Arial" panose="020B0604020202020204" pitchFamily="34" charset="0"/>
              </a:rPr>
              <a:t>Describe how public service, such as the rendering of first aid following a use of force incident, may contribute to increased trust and reduce conflicts between officers and their communities. </a:t>
            </a:r>
          </a:p>
          <a:p>
            <a:pPr marL="171450" indent="0" algn="just">
              <a:buNone/>
            </a:pPr>
            <a:endParaRPr lang="en-US" dirty="0"/>
          </a:p>
        </p:txBody>
      </p:sp>
      <p:pic>
        <p:nvPicPr>
          <p:cNvPr id="2" name="Picture 1">
            <a:extLst>
              <a:ext uri="{FF2B5EF4-FFF2-40B4-BE49-F238E27FC236}">
                <a16:creationId xmlns:a16="http://schemas.microsoft.com/office/drawing/2014/main" id="{C50B56C7-5BA5-5D9D-025C-8A4D03742A3B}"/>
              </a:ext>
            </a:extLst>
          </p:cNvPr>
          <p:cNvPicPr>
            <a:picLocks noChangeAspect="1"/>
          </p:cNvPicPr>
          <p:nvPr/>
        </p:nvPicPr>
        <p:blipFill>
          <a:blip r:embed="rId2"/>
          <a:stretch>
            <a:fillRect/>
          </a:stretch>
        </p:blipFill>
        <p:spPr>
          <a:xfrm>
            <a:off x="7454838" y="957969"/>
            <a:ext cx="3808559" cy="2544850"/>
          </a:xfrm>
          <a:prstGeom prst="rect">
            <a:avLst/>
          </a:prstGeom>
        </p:spPr>
      </p:pic>
      <p:pic>
        <p:nvPicPr>
          <p:cNvPr id="3" name="Picture 2" descr="A group of people holding guns&#10;&#10;Description automatically generated">
            <a:extLst>
              <a:ext uri="{FF2B5EF4-FFF2-40B4-BE49-F238E27FC236}">
                <a16:creationId xmlns:a16="http://schemas.microsoft.com/office/drawing/2014/main" id="{988A7EAF-2546-B8E9-C1DE-76E28CDDD38A}"/>
              </a:ext>
            </a:extLst>
          </p:cNvPr>
          <p:cNvPicPr>
            <a:picLocks noChangeAspect="1"/>
          </p:cNvPicPr>
          <p:nvPr/>
        </p:nvPicPr>
        <p:blipFill rotWithShape="1">
          <a:blip r:embed="rId3"/>
          <a:srcRect l="3229" t="17715" r="14019" b="1093"/>
          <a:stretch/>
        </p:blipFill>
        <p:spPr>
          <a:xfrm>
            <a:off x="7487459" y="3690137"/>
            <a:ext cx="3775938" cy="2246706"/>
          </a:xfrm>
          <a:prstGeom prst="rect">
            <a:avLst/>
          </a:prstGeom>
        </p:spPr>
      </p:pic>
    </p:spTree>
    <p:extLst>
      <p:ext uri="{BB962C8B-B14F-4D97-AF65-F5344CB8AC3E}">
        <p14:creationId xmlns:p14="http://schemas.microsoft.com/office/powerpoint/2010/main" val="380207961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9EBB49DF-5EE6-E8EB-5D45-851E88406CE2}"/>
              </a:ext>
            </a:extLst>
          </p:cNvPr>
          <p:cNvSpPr/>
          <p:nvPr/>
        </p:nvSpPr>
        <p:spPr>
          <a:xfrm>
            <a:off x="3647688" y="1711685"/>
            <a:ext cx="5410728" cy="4123700"/>
          </a:xfrm>
          <a:prstGeom prst="rect">
            <a:avLst/>
          </a:prstGeom>
          <a:noFill/>
          <a:ln>
            <a:solidFill>
              <a:srgbClr val="0E0E2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A building with flags in front of it&#10;&#10;Description automatically generated">
            <a:extLst>
              <a:ext uri="{FF2B5EF4-FFF2-40B4-BE49-F238E27FC236}">
                <a16:creationId xmlns:a16="http://schemas.microsoft.com/office/drawing/2014/main" id="{B53E2F25-D209-24C6-4A6E-59B08B905CCC}"/>
              </a:ext>
            </a:extLst>
          </p:cNvPr>
          <p:cNvPicPr>
            <a:picLocks noChangeAspect="1"/>
          </p:cNvPicPr>
          <p:nvPr/>
        </p:nvPicPr>
        <p:blipFill>
          <a:blip r:embed="rId2"/>
          <a:srcRect r="25363"/>
          <a:stretch/>
        </p:blipFill>
        <p:spPr>
          <a:xfrm>
            <a:off x="3408485" y="1538803"/>
            <a:ext cx="5532814" cy="4167776"/>
          </a:xfrm>
          <a:prstGeom prst="rect">
            <a:avLst/>
          </a:prstGeom>
          <a:effectLst>
            <a:outerShdw blurRad="50800" dist="50800" dir="5400000" algn="ctr" rotWithShape="0">
              <a:srgbClr val="AFAFB0">
                <a:alpha val="49000"/>
              </a:srgbClr>
            </a:outerShdw>
          </a:effectLst>
        </p:spPr>
      </p:pic>
      <p:pic>
        <p:nvPicPr>
          <p:cNvPr id="5" name="Picture 4" descr="A silver star with black text&#10;&#10;Description automatically generated">
            <a:extLst>
              <a:ext uri="{FF2B5EF4-FFF2-40B4-BE49-F238E27FC236}">
                <a16:creationId xmlns:a16="http://schemas.microsoft.com/office/drawing/2014/main" id="{A6F648A9-D9C8-D0F0-F525-EFAAF673D5FB}"/>
              </a:ext>
            </a:extLst>
          </p:cNvPr>
          <p:cNvPicPr>
            <a:picLocks noChangeAspect="1"/>
          </p:cNvPicPr>
          <p:nvPr/>
        </p:nvPicPr>
        <p:blipFill>
          <a:blip r:embed="rId3"/>
          <a:stretch>
            <a:fillRect/>
          </a:stretch>
        </p:blipFill>
        <p:spPr>
          <a:xfrm>
            <a:off x="2805903" y="1019108"/>
            <a:ext cx="1566892" cy="1566892"/>
          </a:xfrm>
          <a:prstGeom prst="rect">
            <a:avLst/>
          </a:prstGeom>
        </p:spPr>
      </p:pic>
      <p:sp>
        <p:nvSpPr>
          <p:cNvPr id="8" name="TextBox 7">
            <a:extLst>
              <a:ext uri="{FF2B5EF4-FFF2-40B4-BE49-F238E27FC236}">
                <a16:creationId xmlns:a16="http://schemas.microsoft.com/office/drawing/2014/main" id="{2D1C78C5-3D92-C00F-9C7B-1AC3C1B6B879}"/>
              </a:ext>
            </a:extLst>
          </p:cNvPr>
          <p:cNvSpPr txBox="1"/>
          <p:nvPr/>
        </p:nvSpPr>
        <p:spPr>
          <a:xfrm>
            <a:off x="539848" y="389682"/>
            <a:ext cx="6099002" cy="584775"/>
          </a:xfrm>
          <a:prstGeom prst="rect">
            <a:avLst/>
          </a:prstGeom>
          <a:noFill/>
        </p:spPr>
        <p:txBody>
          <a:bodyPr wrap="square">
            <a:spAutoFit/>
          </a:bodyPr>
          <a:lstStyle/>
          <a:p>
            <a:r>
              <a:rPr lang="en-US" sz="3200" dirty="0">
                <a:solidFill>
                  <a:srgbClr val="0E0E28"/>
                </a:solidFill>
                <a:latin typeface="Arial" panose="020B0604020202020204" pitchFamily="34" charset="0"/>
                <a:cs typeface="Arial" panose="020B0604020202020204" pitchFamily="34" charset="0"/>
              </a:rPr>
              <a:t>Questions and Comments</a:t>
            </a:r>
          </a:p>
        </p:txBody>
      </p:sp>
    </p:spTree>
    <p:extLst>
      <p:ext uri="{BB962C8B-B14F-4D97-AF65-F5344CB8AC3E}">
        <p14:creationId xmlns:p14="http://schemas.microsoft.com/office/powerpoint/2010/main" val="4142419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26FF12-6D42-7E06-E2E2-B67155D050E8}"/>
            </a:ext>
          </a:extLst>
        </p:cNvPr>
        <p:cNvGrpSpPr/>
        <p:nvPr/>
      </p:nvGrpSpPr>
      <p:grpSpPr>
        <a:xfrm>
          <a:off x="0" y="0"/>
          <a:ext cx="0" cy="0"/>
          <a:chOff x="0" y="0"/>
          <a:chExt cx="0" cy="0"/>
        </a:xfrm>
      </p:grpSpPr>
      <p:sp>
        <p:nvSpPr>
          <p:cNvPr id="4" name="Text Placeholder 3">
            <a:extLst>
              <a:ext uri="{FF2B5EF4-FFF2-40B4-BE49-F238E27FC236}">
                <a16:creationId xmlns:a16="http://schemas.microsoft.com/office/drawing/2014/main" id="{54D9AA91-0244-7C9A-EDB0-BBF3EE675801}"/>
              </a:ext>
            </a:extLst>
          </p:cNvPr>
          <p:cNvSpPr>
            <a:spLocks noGrp="1"/>
          </p:cNvSpPr>
          <p:nvPr>
            <p:ph type="body" sz="quarter" idx="10"/>
          </p:nvPr>
        </p:nvSpPr>
        <p:spPr/>
        <p:txBody>
          <a:bodyPr/>
          <a:lstStyle/>
          <a:p>
            <a:r>
              <a:rPr lang="en-US" dirty="0"/>
              <a:t>Safety Plan</a:t>
            </a:r>
          </a:p>
        </p:txBody>
      </p:sp>
      <p:sp>
        <p:nvSpPr>
          <p:cNvPr id="5" name="Text Placeholder 2">
            <a:extLst>
              <a:ext uri="{FF2B5EF4-FFF2-40B4-BE49-F238E27FC236}">
                <a16:creationId xmlns:a16="http://schemas.microsoft.com/office/drawing/2014/main" id="{6EC49872-965C-7083-FA2C-85B20433E097}"/>
              </a:ext>
            </a:extLst>
          </p:cNvPr>
          <p:cNvSpPr txBox="1">
            <a:spLocks/>
          </p:cNvSpPr>
          <p:nvPr/>
        </p:nvSpPr>
        <p:spPr>
          <a:xfrm>
            <a:off x="505145" y="2644102"/>
            <a:ext cx="10476664" cy="503888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514350" algn="just">
              <a:buFont typeface="+mj-lt"/>
              <a:buAutoNum type="arabicPeriod"/>
            </a:pPr>
            <a:endParaRPr lang="en-US" dirty="0"/>
          </a:p>
          <a:p>
            <a:pPr marL="685800" indent="-514350" algn="just">
              <a:buFont typeface="+mj-lt"/>
              <a:buAutoNum type="arabicPeriod"/>
            </a:pPr>
            <a:r>
              <a:rPr lang="en-US" dirty="0">
                <a:latin typeface="Arial" panose="020B0604020202020204" pitchFamily="34" charset="0"/>
                <a:cs typeface="Arial" panose="020B0604020202020204" pitchFamily="34" charset="0"/>
              </a:rPr>
              <a:t>To prevent the possibility of any firearm entering the training environment, NO weapons, other than training weapons, will be allowed in the scenario training environment.</a:t>
            </a:r>
          </a:p>
          <a:p>
            <a:pPr marL="685800" indent="-514350" algn="just">
              <a:buFont typeface="+mj-lt"/>
              <a:buAutoNum type="arabicPeriod"/>
            </a:pPr>
            <a:r>
              <a:rPr lang="en-US" dirty="0">
                <a:latin typeface="Arial" panose="020B0604020202020204" pitchFamily="34" charset="0"/>
                <a:cs typeface="Arial" panose="020B0604020202020204" pitchFamily="34" charset="0"/>
              </a:rPr>
              <a:t>The instructor-to-student ratio for the lecture portion of this course is 2:25. The instructor-to-student ratio for the simulator/scenario portion of this course is 2:25.</a:t>
            </a:r>
          </a:p>
        </p:txBody>
      </p:sp>
      <p:sp>
        <p:nvSpPr>
          <p:cNvPr id="2" name="Text Placeholder 2">
            <a:extLst>
              <a:ext uri="{FF2B5EF4-FFF2-40B4-BE49-F238E27FC236}">
                <a16:creationId xmlns:a16="http://schemas.microsoft.com/office/drawing/2014/main" id="{C13A38EA-1880-1864-CE83-0F460B3C026F}"/>
              </a:ext>
            </a:extLst>
          </p:cNvPr>
          <p:cNvSpPr txBox="1">
            <a:spLocks/>
          </p:cNvSpPr>
          <p:nvPr/>
        </p:nvSpPr>
        <p:spPr>
          <a:xfrm>
            <a:off x="673100" y="1086644"/>
            <a:ext cx="10476664" cy="185475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Font typeface="Arial" panose="020B0604020202020204" pitchFamily="34" charset="0"/>
              <a:buNone/>
            </a:pPr>
            <a:r>
              <a:rPr lang="en-US" b="1" dirty="0">
                <a:latin typeface="Arial" panose="020B0604020202020204" pitchFamily="34" charset="0"/>
                <a:cs typeface="Arial" panose="020B0604020202020204" pitchFamily="34" charset="0"/>
              </a:rPr>
              <a:t>It is the policy of the presenter to provide a challenging training activity, that reflects a true-to-life scenario, in a safe and appropriate manner. To accomplish this, all participants are responsible for adherence to several mandates:</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517943"/>
      </p:ext>
    </p:extLst>
  </p:cSld>
  <p:clrMapOvr>
    <a:masterClrMapping/>
  </p:clrMapOvr>
</p:sld>
</file>

<file path=ppt/theme/theme1.xml><?xml version="1.0" encoding="utf-8"?>
<a:theme xmlns:a="http://schemas.openxmlformats.org/drawingml/2006/main" name="Custom Design">
  <a:themeElements>
    <a:clrScheme name="Custom 4">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D8B422"/>
      </a:hlink>
      <a:folHlink>
        <a:srgbClr val="0070C0"/>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2DE735E-C759-422B-A988-C56F25BC26B2}" vid="{3E0B2A94-9B80-4920-A512-3833AD224336}"/>
    </a:ext>
  </a:extLst>
</a:theme>
</file>

<file path=ppt/theme/theme2.xml><?xml version="1.0" encoding="utf-8"?>
<a:theme xmlns:a="http://schemas.openxmlformats.org/drawingml/2006/main" name="1_Custom Desig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Presentation1" id="{B2DE735E-C759-422B-A988-C56F25BC26B2}" vid="{CE0AAE5F-BB16-44D7-B966-C6A8D92E7E70}"/>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2025_Chief Acosta PPT Template Example</Template>
  <TotalTime>3691</TotalTime>
  <Words>7109</Words>
  <Application>Microsoft Office PowerPoint</Application>
  <PresentationFormat>Widescreen</PresentationFormat>
  <Paragraphs>428</Paragraphs>
  <Slides>80</Slides>
  <Notes>21</Notes>
  <HiddenSlides>0</HiddenSlides>
  <MMClips>5</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80</vt:i4>
      </vt:variant>
    </vt:vector>
  </HeadingPairs>
  <TitlesOfParts>
    <vt:vector size="87" baseType="lpstr">
      <vt:lpstr>Aptos</vt:lpstr>
      <vt:lpstr>Arial</vt:lpstr>
      <vt:lpstr>Calibri</vt:lpstr>
      <vt:lpstr>Times New Roman</vt:lpstr>
      <vt:lpstr>Wingdings</vt:lpstr>
      <vt:lpstr>Custom Design</vt:lpstr>
      <vt:lpstr>1_Custom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Use of Force Video #1 for Brief Discussion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Use of Force Video #2 for Brief Discussion</vt:lpstr>
      <vt:lpstr>PowerPoint Presentation</vt:lpstr>
      <vt:lpstr>PowerPoint Presentation</vt:lpstr>
      <vt:lpstr>What Changed?</vt:lpstr>
      <vt:lpstr>Video #3</vt:lpstr>
      <vt:lpstr>Video 3</vt:lpstr>
      <vt:lpstr>Legal Standards for the Use of Force</vt:lpstr>
      <vt:lpstr>California Standards</vt:lpstr>
      <vt:lpstr>Salinas Police Department Policy</vt:lpstr>
      <vt:lpstr>Department Policy, continued</vt:lpstr>
      <vt:lpstr>Department Policy, continued</vt:lpstr>
      <vt:lpstr>Department Policy, continued</vt:lpstr>
      <vt:lpstr>Department Policy, continued</vt:lpstr>
      <vt:lpstr>Department Policy, continued</vt:lpstr>
      <vt:lpstr>Department Policy, continued</vt:lpstr>
      <vt:lpstr>Case Law</vt:lpstr>
      <vt:lpstr>Graham v Connor</vt:lpstr>
      <vt:lpstr>PowerPoint Presentation</vt:lpstr>
      <vt:lpstr>Tennessee v Garner</vt:lpstr>
      <vt:lpstr>PowerPoint Presentation</vt:lpstr>
      <vt:lpstr>Hayes v. County of San Diego</vt:lpstr>
      <vt:lpstr>PowerPoint Presentation</vt:lpstr>
      <vt:lpstr>SPD’s Use of Force Policy</vt:lpstr>
      <vt:lpstr>The Duty to Intercede</vt:lpstr>
      <vt:lpstr>PowerPoint Presentation</vt:lpstr>
      <vt:lpstr>Policy Requirements</vt:lpstr>
      <vt:lpstr>Your Responsibilities to Intercede…</vt:lpstr>
      <vt:lpstr>Failure to Intercede | California Government Code § 7286</vt:lpstr>
      <vt:lpstr>PowerPoint Presentation</vt:lpstr>
      <vt:lpstr>Updates on the George Floyd Case</vt:lpstr>
      <vt:lpstr>Federal and State Laws</vt:lpstr>
      <vt:lpstr>Mandated Policy</vt:lpstr>
      <vt:lpstr>Fatal Injury Encounters in California Have Decreased</vt:lpstr>
      <vt:lpstr>California Penal Code Section 834a </vt:lpstr>
      <vt:lpstr>Mandated Policy</vt:lpstr>
      <vt:lpstr>Critical Considerations if Subject is Resisting</vt:lpstr>
      <vt:lpstr>Video #4</vt:lpstr>
      <vt:lpstr>Video 4</vt:lpstr>
      <vt:lpstr>Use of Force Reporting</vt:lpstr>
      <vt:lpstr>Questions</vt:lpstr>
      <vt:lpstr>Additional Considerations</vt:lpstr>
      <vt:lpstr>Video #5</vt:lpstr>
      <vt:lpstr>Video 5</vt:lpstr>
      <vt:lpstr>PowerPoint Presentation</vt:lpstr>
      <vt:lpstr>De-escalation and Communication</vt:lpstr>
      <vt:lpstr>Strategy Considerations</vt:lpstr>
      <vt:lpstr>PC § 835a(d) </vt:lpstr>
      <vt:lpstr>Officer Safety and Tactical Considerations</vt:lpstr>
      <vt:lpstr>Alternatives to Deadly Force</vt:lpstr>
      <vt:lpstr>Persons with Disabilities and Behavioral Health Issues</vt:lpstr>
      <vt:lpstr>Mental, Intellectual, and Physical Disabilities</vt:lpstr>
      <vt:lpstr>POST Guidebook (link to open)</vt:lpstr>
      <vt:lpstr>Navigating Police Encounters with Disabilities</vt:lpstr>
      <vt:lpstr>PowerPoint Presentation</vt:lpstr>
      <vt:lpstr>PowerPoint Presentation</vt:lpstr>
      <vt:lpstr>PowerPoint Presentation</vt:lpstr>
      <vt:lpstr>Rendering First Aid</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Lisa Vetter</dc:creator>
  <cp:lastModifiedBy>Lisa Vetter</cp:lastModifiedBy>
  <cp:revision>56</cp:revision>
  <dcterms:created xsi:type="dcterms:W3CDTF">2024-12-31T16:49:30Z</dcterms:created>
  <dcterms:modified xsi:type="dcterms:W3CDTF">2025-05-21T19:24:51Z</dcterms:modified>
</cp:coreProperties>
</file>